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4" r:id="rId4"/>
    <p:sldId id="268" r:id="rId5"/>
    <p:sldId id="273" r:id="rId6"/>
    <p:sldId id="274" r:id="rId7"/>
    <p:sldId id="269" r:id="rId8"/>
    <p:sldId id="270" r:id="rId9"/>
    <p:sldId id="275" r:id="rId10"/>
    <p:sldId id="271" r:id="rId11"/>
    <p:sldId id="276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7F7F"/>
    <a:srgbClr val="DA7F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16" autoAdjust="0"/>
    <p:restoredTop sz="94660"/>
  </p:normalViewPr>
  <p:slideViewPr>
    <p:cSldViewPr>
      <p:cViewPr>
        <p:scale>
          <a:sx n="75" d="100"/>
          <a:sy n="75" d="100"/>
        </p:scale>
        <p:origin x="2322" y="85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2.pn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F96281-BAFA-F027-8230-A0BC491C00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E4ACEDE-1E03-90C3-47BA-BA4EC7577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DE66AB-212B-5154-0B97-3F941D1CB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10EF4D-7C79-6270-2D6F-74EBCE960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617EE4-4B7C-BB62-ECCF-96A1E4D92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9430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BA019-7084-F245-7541-FDCC83EF1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12B11E-A73C-90DE-0BCB-AB6AD47FD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14E9F9-0731-9C2D-8F1D-3547E3F59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99F062-0FFA-5918-CB71-CE89F34E1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520D2-E444-428C-6732-00EBD5CC6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83086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04C4002-9386-EAED-E9FB-0C5AEA2550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90FBCD5-1C2F-87AF-D1C2-5DEC33E962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3CF66-03A1-4232-8E0D-8CFD427C39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33966C2-7490-6572-872B-237417773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D786DD-CB41-257F-F271-2A8AD9A17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43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0710AB-0D1C-ED6F-2990-C889101CF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1745EA5-2FAC-B2D4-26B2-89EBE4640E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9E34C4-0972-F0E3-5650-B11E3D682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1250F8-BF6E-8B4E-5247-E4C914FDA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0C3AC84-57A8-10EF-CF74-8F9CFF365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텍스트, 엠블럼, 상징, 로고이(가) 표시된 사진&#10;&#10;자동 생성된 설명">
            <a:extLst>
              <a:ext uri="{FF2B5EF4-FFF2-40B4-BE49-F238E27FC236}">
                <a16:creationId xmlns:a16="http://schemas.microsoft.com/office/drawing/2014/main" id="{037FB4C7-ECC1-BB3B-38B9-865E754D5B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2544" y="5380841"/>
            <a:ext cx="980728" cy="98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0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A60013-ED59-77B6-E57C-F368D0FC7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31FA0F-F2EC-20E2-A540-BAA8E16B6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D97FE6-5BDC-3164-0366-96242F4BD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376358-43B7-6B7D-D084-AE8EE8B73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CDA510-0224-237A-F375-E21D07F9B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630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974D12-4188-DFB2-03CF-FB8B1C7F3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F38FA8-2686-1D45-FC07-3FCC046177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A1EB3C-3AAA-116B-79D6-C5ABA3545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DD17C9E-9DD4-9566-70CD-81C5D8383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D35607-13A7-D656-94AD-3AF9DEECE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364B49-70D7-BFCB-E7B0-50036F81D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653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583F4C-5F3C-C7EB-C489-E852A70B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28FB10C-3C2A-900F-26E1-CDC8B33491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1E7A27-7E93-3541-CC6A-E7E014B723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68AB58C-3CB8-6B00-313C-5E53F58A23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7E887BE-FD0A-5036-0813-76E42F2731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2E9AEB-7EB4-FCA9-0BDF-D4ADFB139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E770F3A-FAC4-B6FD-E1B8-CA3822B6A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C9C7839-7597-8EC2-487F-484DB8A7C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3496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DD4DE5-D539-DC15-E3E1-5B9B4C8D2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6CC94A-00B6-CFFC-C797-71A68A54F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CE6602B-F93F-CDD1-AAEF-025C15E6B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BFED715-8977-05E5-0716-BB85D4A10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551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2E7817-BC1E-9125-2737-26E266B23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82F499D-B00C-12D5-BCC9-34AF1BE7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286ED1-C4D0-41A8-6AC5-67CDC62DC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3715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AE68D4-0418-5BE7-0823-74F4788CC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026C44A-107B-567B-F1DB-3AF6898A8E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45565A5-BFD6-4A6E-F3FB-9365BFBA19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B7CE29-37E1-4440-80C7-A4A87EACD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8E39D3-18B3-B8C5-B2E7-F3538D8AA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B369555-9B62-AD7D-05F1-69B46445D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8332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C469B-5A67-3E90-06E3-58E23076C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D8A107E-CD69-544B-FA2C-7DE349FEE4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11C5393-FA05-5B79-2BE7-68941717F1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EB92E29-C884-5C12-4DBD-FAB22B872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C8BA2A1-1C9F-A2AE-8BB5-18BEC85C4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9C1D3E-8D1A-5E9B-DDFC-EF5434E22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719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2BF8BF9-BE8A-B44F-3EBB-D5A4430D0F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78F246A-B619-00B9-0692-AE64458102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2080FC6-95B5-F66E-3D50-9E9A852030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F63F48-74F7-4B6C-B62B-E8E336CC54D8}" type="datetimeFigureOut">
              <a:rPr lang="ko-KR" altLang="en-US" smtClean="0"/>
              <a:t>2023-12-05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012A186-C545-AD0B-4343-21B3445E0D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0673AB-853A-815E-C9C2-F520454BEC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3ABB00-06CE-43C0-8B0A-E686627772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243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data.seoul.go.kr/dataList/OA-22172/S/1/datasetView.do" TargetMode="External"/><Relationship Id="rId3" Type="http://schemas.openxmlformats.org/officeDocument/2006/relationships/hyperlink" Target="https://data.seoul.go.kr/dataList/OA-22183/S/1/datasetView.do" TargetMode="External"/><Relationship Id="rId7" Type="http://schemas.openxmlformats.org/officeDocument/2006/relationships/hyperlink" Target="https://data.seoul.go.kr/dataList/10614/S/2/datasetView.do" TargetMode="External"/><Relationship Id="rId2" Type="http://schemas.openxmlformats.org/officeDocument/2006/relationships/hyperlink" Target="https://data.seoul.go.kr/dataList/OA-22160/S/1/datasetView.do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ata.seoul.go.kr/dataList/OA-22166/S/1/datasetView.do" TargetMode="External"/><Relationship Id="rId5" Type="http://schemas.openxmlformats.org/officeDocument/2006/relationships/hyperlink" Target="https://data.seoul.go.kr/dataList/OA-22175/S/1/datasetView.do" TargetMode="External"/><Relationship Id="rId10" Type="http://schemas.openxmlformats.org/officeDocument/2006/relationships/image" Target="../media/image3.JPG"/><Relationship Id="rId4" Type="http://schemas.openxmlformats.org/officeDocument/2006/relationships/hyperlink" Target="https://data.seoul.go.kr/dataList/OA-22178/S/1/datasetView.do" TargetMode="Externa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s://data.seoul.go.kr/dataList/OA-15568/S/1/datasetView.do" TargetMode="External"/><Relationship Id="rId7" Type="http://schemas.openxmlformats.org/officeDocument/2006/relationships/hyperlink" Target="https://data.seoul.go.kr/dataList/OA-15560/S/1/datasetView.do" TargetMode="External"/><Relationship Id="rId2" Type="http://schemas.openxmlformats.org/officeDocument/2006/relationships/hyperlink" Target="https://data.seoul.go.kr/dataList/OA-15584/S/1/datasetView.do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ata.seoul.go.kr/dataList/OA-15577/S/1/datasetView.do" TargetMode="External"/><Relationship Id="rId5" Type="http://schemas.openxmlformats.org/officeDocument/2006/relationships/hyperlink" Target="https://data.seoul.go.kr/dataList/OA-21278/S/1/datasetView.do" TargetMode="External"/><Relationship Id="rId4" Type="http://schemas.openxmlformats.org/officeDocument/2006/relationships/hyperlink" Target="https://data.seoul.go.kr/dataList/OA-15572/S/1/datasetView.do" TargetMode="External"/><Relationship Id="rId9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seoul.go.kr/dataList/OA-20516/S/1/datasetView.do" TargetMode="External"/><Relationship Id="rId2" Type="http://schemas.openxmlformats.org/officeDocument/2006/relationships/hyperlink" Target="https://data.seoul.go.kr/dataList/OA-20543/S/1/datasetView.do" TargetMode="Externa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velog.io/@jyunxx/%EB%8D%B0%EC%9D%B4%ED%84%B0%EB%B6%84%EC%84%9D-%EC%84%9C%EC%9A%B8%EC%8B%9C-%EB%B2%94%EC%A3%84-%ED%98%84%ED%99%A9-%EB%8D%B0%EC%9D%B4%ED%84%B0-%EC%8B%9C%EA%B0%81%ED%99%94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42BB5109-800A-5E58-8B2B-897D8EE0858E}"/>
              </a:ext>
            </a:extLst>
          </p:cNvPr>
          <p:cNvSpPr/>
          <p:nvPr/>
        </p:nvSpPr>
        <p:spPr>
          <a:xfrm>
            <a:off x="0" y="611619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E8252B2-E946-331C-32E7-A29ACF14D48F}"/>
              </a:ext>
            </a:extLst>
          </p:cNvPr>
          <p:cNvSpPr txBox="1"/>
          <p:nvPr/>
        </p:nvSpPr>
        <p:spPr>
          <a:xfrm>
            <a:off x="3048000" y="2348880"/>
            <a:ext cx="6096000" cy="892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2600" b="1" i="0" dirty="0">
                <a:effectLst/>
                <a:latin typeface="+mj-lt"/>
              </a:rPr>
              <a:t>공공 데이터 기반의</a:t>
            </a:r>
            <a:endParaRPr lang="en-US" altLang="ko-KR" sz="2600" b="1" i="0" dirty="0">
              <a:effectLst/>
              <a:latin typeface="+mj-lt"/>
            </a:endParaRPr>
          </a:p>
          <a:p>
            <a:pPr algn="ctr"/>
            <a:r>
              <a:rPr lang="ko-KR" altLang="en-US" sz="2600" b="1" i="0" dirty="0">
                <a:effectLst/>
                <a:latin typeface="+mj-lt"/>
              </a:rPr>
              <a:t>카페 입지 전략 분석</a:t>
            </a:r>
            <a:endParaRPr lang="en-US" altLang="ko-KR" sz="2600" b="1" dirty="0"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C17A99-D175-95BF-58FD-3DB1B3F8533E}"/>
              </a:ext>
            </a:extLst>
          </p:cNvPr>
          <p:cNvSpPr txBox="1"/>
          <p:nvPr/>
        </p:nvSpPr>
        <p:spPr>
          <a:xfrm>
            <a:off x="2168525" y="5219908"/>
            <a:ext cx="785495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600" b="1" i="0" dirty="0" err="1">
                <a:effectLst/>
                <a:latin typeface="+mj-lt"/>
              </a:rPr>
              <a:t>허혁</a:t>
            </a:r>
            <a:r>
              <a:rPr lang="en-US" altLang="ko-KR" sz="1600" b="1" i="0" dirty="0">
                <a:effectLst/>
                <a:latin typeface="+mj-lt"/>
              </a:rPr>
              <a:t>, </a:t>
            </a:r>
            <a:r>
              <a:rPr lang="ko-KR" altLang="en-US" sz="1600" b="1" i="0" dirty="0">
                <a:effectLst/>
                <a:latin typeface="+mj-lt"/>
              </a:rPr>
              <a:t>최현민</a:t>
            </a:r>
            <a:endParaRPr lang="ko-KR" altLang="en-US" sz="1600" b="1" dirty="0">
              <a:latin typeface="+mj-lt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9CD6DBC-0859-2ED4-1F00-72E853DBE0A2}"/>
              </a:ext>
            </a:extLst>
          </p:cNvPr>
          <p:cNvSpPr/>
          <p:nvPr/>
        </p:nvSpPr>
        <p:spPr>
          <a:xfrm>
            <a:off x="4061924" y="3350042"/>
            <a:ext cx="4068152" cy="45719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42663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D9B803-E244-345E-8DB2-B93084CCB8AB}"/>
              </a:ext>
            </a:extLst>
          </p:cNvPr>
          <p:cNvSpPr txBox="1"/>
          <p:nvPr/>
        </p:nvSpPr>
        <p:spPr>
          <a:xfrm>
            <a:off x="2531604" y="2228672"/>
            <a:ext cx="7128792" cy="2400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1500" dirty="0">
                <a:latin typeface="+mj-lt"/>
              </a:rPr>
              <a:t>&lt;전제&gt;</a:t>
            </a:r>
          </a:p>
          <a:p>
            <a:r>
              <a:rPr lang="ko-KR" altLang="en-US" sz="1500" dirty="0" err="1">
                <a:latin typeface="+mj-lt"/>
              </a:rPr>
              <a:t>테이크아웃</a:t>
            </a:r>
            <a:r>
              <a:rPr lang="ko-KR" altLang="en-US" sz="1500" dirty="0">
                <a:latin typeface="+mj-lt"/>
              </a:rPr>
              <a:t> 카페를 </a:t>
            </a:r>
            <a:r>
              <a:rPr lang="ko-KR" altLang="en-US" sz="1500" dirty="0" err="1">
                <a:latin typeface="+mj-lt"/>
              </a:rPr>
              <a:t>할건데</a:t>
            </a:r>
            <a:r>
              <a:rPr lang="ko-KR" altLang="en-US" sz="1500" dirty="0">
                <a:latin typeface="+mj-lt"/>
              </a:rPr>
              <a:t> 1~1.5억 있다.</a:t>
            </a:r>
          </a:p>
          <a:p>
            <a:r>
              <a:rPr lang="ko-KR" altLang="en-US" sz="1500" dirty="0">
                <a:latin typeface="+mj-lt"/>
              </a:rPr>
              <a:t>근데 난 00구에서 하고 싶은데 00구에서 입지를 </a:t>
            </a:r>
            <a:r>
              <a:rPr lang="ko-KR" altLang="en-US" sz="1500" dirty="0" err="1">
                <a:latin typeface="+mj-lt"/>
              </a:rPr>
              <a:t>디테일하게</a:t>
            </a:r>
            <a:r>
              <a:rPr lang="ko-KR" altLang="en-US" sz="1500" dirty="0">
                <a:latin typeface="+mj-lt"/>
              </a:rPr>
              <a:t> 추천해줘라</a:t>
            </a:r>
          </a:p>
          <a:p>
            <a:r>
              <a:rPr lang="ko-KR" altLang="en-US" sz="1500" dirty="0">
                <a:latin typeface="+mj-lt"/>
              </a:rPr>
              <a:t>- 마포 </a:t>
            </a:r>
            <a:r>
              <a:rPr lang="ko-KR" altLang="en-US" sz="1500" dirty="0" err="1">
                <a:latin typeface="+mj-lt"/>
              </a:rPr>
              <a:t>or</a:t>
            </a:r>
            <a:r>
              <a:rPr lang="ko-KR" altLang="en-US" sz="1500" dirty="0">
                <a:latin typeface="+mj-lt"/>
              </a:rPr>
              <a:t> 강남 택1</a:t>
            </a:r>
          </a:p>
          <a:p>
            <a:endParaRPr lang="ko-KR" altLang="en-US" sz="1500" dirty="0">
              <a:latin typeface="+mj-lt"/>
            </a:endParaRPr>
          </a:p>
          <a:p>
            <a:r>
              <a:rPr lang="ko-KR" altLang="en-US" sz="1500" dirty="0">
                <a:latin typeface="+mj-lt"/>
              </a:rPr>
              <a:t>&lt;이하 </a:t>
            </a:r>
            <a:r>
              <a:rPr lang="ko-KR" altLang="en-US" sz="1500" dirty="0" err="1">
                <a:latin typeface="+mj-lt"/>
              </a:rPr>
              <a:t>피쳐</a:t>
            </a:r>
            <a:r>
              <a:rPr lang="ko-KR" altLang="en-US" sz="1500" dirty="0">
                <a:latin typeface="+mj-lt"/>
              </a:rPr>
              <a:t>&gt;</a:t>
            </a:r>
          </a:p>
          <a:p>
            <a:r>
              <a:rPr lang="ko-KR" altLang="en-US" sz="1500" dirty="0">
                <a:latin typeface="+mj-lt"/>
              </a:rPr>
              <a:t>- 유동인구, 매출액, 임대료 &gt; 동이 나옴</a:t>
            </a:r>
          </a:p>
          <a:p>
            <a:r>
              <a:rPr lang="ko-KR" altLang="en-US" sz="1500" dirty="0">
                <a:latin typeface="+mj-lt"/>
              </a:rPr>
              <a:t>- 상권분석 </a:t>
            </a:r>
            <a:r>
              <a:rPr lang="ko-KR" altLang="en-US" sz="1500" dirty="0" err="1">
                <a:latin typeface="+mj-lt"/>
              </a:rPr>
              <a:t>or</a:t>
            </a:r>
            <a:r>
              <a:rPr lang="ko-KR" altLang="en-US" sz="1500" dirty="0">
                <a:latin typeface="+mj-lt"/>
              </a:rPr>
              <a:t> 서울시자료 : 상권(범위로)이 </a:t>
            </a:r>
            <a:r>
              <a:rPr lang="ko-KR" altLang="en-US" sz="1500" dirty="0" err="1">
                <a:latin typeface="+mj-lt"/>
              </a:rPr>
              <a:t>나와야하고</a:t>
            </a:r>
            <a:endParaRPr lang="ko-KR" altLang="en-US" sz="1500" dirty="0">
              <a:latin typeface="+mj-lt"/>
            </a:endParaRPr>
          </a:p>
          <a:p>
            <a:r>
              <a:rPr lang="ko-KR" altLang="en-US" sz="1500" dirty="0">
                <a:latin typeface="+mj-lt"/>
              </a:rPr>
              <a:t>- </a:t>
            </a:r>
            <a:r>
              <a:rPr lang="ko-KR" altLang="en-US" sz="1500" dirty="0" err="1">
                <a:latin typeface="+mj-lt"/>
              </a:rPr>
              <a:t>오피스+학원가+학교</a:t>
            </a:r>
            <a:r>
              <a:rPr lang="ko-KR" altLang="en-US" sz="1500" dirty="0">
                <a:latin typeface="+mj-lt"/>
              </a:rPr>
              <a:t> &gt; 정확한 위치 </a:t>
            </a:r>
          </a:p>
          <a:p>
            <a:r>
              <a:rPr lang="ko-KR" altLang="en-US" sz="1500" dirty="0">
                <a:latin typeface="+mj-lt"/>
              </a:rPr>
              <a:t>- </a:t>
            </a:r>
            <a:r>
              <a:rPr lang="ko-KR" altLang="en-US" sz="1500" dirty="0" err="1">
                <a:latin typeface="+mj-lt"/>
              </a:rPr>
              <a:t>sns에서</a:t>
            </a:r>
            <a:r>
              <a:rPr lang="ko-KR" altLang="en-US" sz="1500" dirty="0">
                <a:latin typeface="+mj-lt"/>
              </a:rPr>
              <a:t> 리뷰 개수 + 분위기 파악 : 크롤링해서 리뷰확인</a:t>
            </a:r>
          </a:p>
        </p:txBody>
      </p:sp>
    </p:spTree>
    <p:extLst>
      <p:ext uri="{BB962C8B-B14F-4D97-AF65-F5344CB8AC3E}">
        <p14:creationId xmlns:p14="http://schemas.microsoft.com/office/powerpoint/2010/main" val="39413024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D33A1C2C-BB62-85EF-73F5-D763676343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816" y="404664"/>
            <a:ext cx="2664296" cy="114960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F74B4A5-90F0-2C9A-D23F-7923A502B9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7448" y="169869"/>
            <a:ext cx="1735257" cy="152919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00A64BC-34CD-9ED8-A2FF-CD16BE548188}"/>
              </a:ext>
            </a:extLst>
          </p:cNvPr>
          <p:cNvSpPr/>
          <p:nvPr/>
        </p:nvSpPr>
        <p:spPr>
          <a:xfrm>
            <a:off x="1022968" y="1879084"/>
            <a:ext cx="1944216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행정동 데이터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6850722-48C2-7E1D-4A78-FDD1C46982B2}"/>
              </a:ext>
            </a:extLst>
          </p:cNvPr>
          <p:cNvSpPr/>
          <p:nvPr/>
        </p:nvSpPr>
        <p:spPr>
          <a:xfrm>
            <a:off x="4691846" y="1699064"/>
            <a:ext cx="1944216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상권 데이터</a:t>
            </a:r>
          </a:p>
        </p:txBody>
      </p:sp>
      <p:sp>
        <p:nvSpPr>
          <p:cNvPr id="9" name="더하기 기호 8">
            <a:extLst>
              <a:ext uri="{FF2B5EF4-FFF2-40B4-BE49-F238E27FC236}">
                <a16:creationId xmlns:a16="http://schemas.microsoft.com/office/drawing/2014/main" id="{C0A7FBEA-BA98-AE85-C955-AF8006964373}"/>
              </a:ext>
            </a:extLst>
          </p:cNvPr>
          <p:cNvSpPr/>
          <p:nvPr/>
        </p:nvSpPr>
        <p:spPr>
          <a:xfrm>
            <a:off x="3309223" y="690176"/>
            <a:ext cx="936104" cy="864096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6279344-54BB-DDDD-5774-F1FD469ACD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424" y="2996952"/>
            <a:ext cx="2934109" cy="1448002"/>
          </a:xfrm>
          <a:prstGeom prst="rect">
            <a:avLst/>
          </a:prstGeom>
        </p:spPr>
      </p:pic>
      <p:sp>
        <p:nvSpPr>
          <p:cNvPr id="12" name="같음 기호 11">
            <a:extLst>
              <a:ext uri="{FF2B5EF4-FFF2-40B4-BE49-F238E27FC236}">
                <a16:creationId xmlns:a16="http://schemas.microsoft.com/office/drawing/2014/main" id="{27F5E799-43A4-C7A9-B02F-583A6BE5AD38}"/>
              </a:ext>
            </a:extLst>
          </p:cNvPr>
          <p:cNvSpPr/>
          <p:nvPr/>
        </p:nvSpPr>
        <p:spPr>
          <a:xfrm>
            <a:off x="7536160" y="908720"/>
            <a:ext cx="792088" cy="288032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D7745F32-D374-B672-5DEB-4F61A372A73C}"/>
              </a:ext>
            </a:extLst>
          </p:cNvPr>
          <p:cNvSpPr/>
          <p:nvPr/>
        </p:nvSpPr>
        <p:spPr>
          <a:xfrm>
            <a:off x="8760296" y="934466"/>
            <a:ext cx="3384376" cy="1124638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각 파일별로 순위 그래프 표시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 algn="ctr">
              <a:buAutoNum type="arabicPeriod"/>
            </a:pPr>
            <a:r>
              <a:rPr lang="ko-KR" altLang="en-US" sz="1200" dirty="0">
                <a:solidFill>
                  <a:schemeClr val="tx1"/>
                </a:solidFill>
              </a:rPr>
              <a:t>영역</a:t>
            </a:r>
            <a:r>
              <a:rPr lang="en-US" altLang="ko-KR" sz="1200" dirty="0">
                <a:solidFill>
                  <a:schemeClr val="tx1"/>
                </a:solidFill>
              </a:rPr>
              <a:t>-</a:t>
            </a:r>
            <a:r>
              <a:rPr lang="ko-KR" altLang="en-US" sz="1200" dirty="0">
                <a:solidFill>
                  <a:schemeClr val="tx1"/>
                </a:solidFill>
              </a:rPr>
              <a:t>상권으로 지도에 표시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marL="342900" indent="-342900" algn="ctr">
              <a:buAutoNum type="arabicPeriod"/>
            </a:pP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= </a:t>
            </a:r>
            <a:r>
              <a:rPr lang="ko-KR" altLang="en-US" sz="1200" dirty="0">
                <a:solidFill>
                  <a:schemeClr val="tx1"/>
                </a:solidFill>
              </a:rPr>
              <a:t>상위 </a:t>
            </a:r>
            <a:r>
              <a:rPr lang="en-US" altLang="ko-KR" sz="1200" dirty="0">
                <a:solidFill>
                  <a:schemeClr val="tx1"/>
                </a:solidFill>
              </a:rPr>
              <a:t>3</a:t>
            </a:r>
            <a:r>
              <a:rPr lang="ko-KR" altLang="en-US" sz="1200" dirty="0">
                <a:solidFill>
                  <a:schemeClr val="tx1"/>
                </a:solidFill>
              </a:rPr>
              <a:t>순위까지 가장 많이 중복되는 곳의 확인</a:t>
            </a:r>
          </a:p>
        </p:txBody>
      </p:sp>
      <p:sp>
        <p:nvSpPr>
          <p:cNvPr id="14" name="같음 기호 13">
            <a:extLst>
              <a:ext uri="{FF2B5EF4-FFF2-40B4-BE49-F238E27FC236}">
                <a16:creationId xmlns:a16="http://schemas.microsoft.com/office/drawing/2014/main" id="{6DB0692E-752E-949C-9D0F-EAF8AD0320B4}"/>
              </a:ext>
            </a:extLst>
          </p:cNvPr>
          <p:cNvSpPr/>
          <p:nvPr/>
        </p:nvSpPr>
        <p:spPr>
          <a:xfrm>
            <a:off x="4410819" y="3475262"/>
            <a:ext cx="792088" cy="288032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AB335479-710F-602E-7071-005D69DDE0D4}"/>
              </a:ext>
            </a:extLst>
          </p:cNvPr>
          <p:cNvSpPr/>
          <p:nvPr/>
        </p:nvSpPr>
        <p:spPr>
          <a:xfrm>
            <a:off x="5634955" y="3501008"/>
            <a:ext cx="3384376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chemeClr val="tx1"/>
                </a:solidFill>
              </a:rPr>
              <a:t>위에서 정해진 중복되는 곳만 학원 학교 표시</a:t>
            </a:r>
            <a:endParaRPr lang="ko-KR" altLang="en-US" sz="1200" dirty="0">
              <a:solidFill>
                <a:schemeClr val="tx1"/>
              </a:solidFill>
            </a:endParaRPr>
          </a:p>
        </p:txBody>
      </p:sp>
      <p:sp>
        <p:nvSpPr>
          <p:cNvPr id="17" name="같음 기호 16">
            <a:extLst>
              <a:ext uri="{FF2B5EF4-FFF2-40B4-BE49-F238E27FC236}">
                <a16:creationId xmlns:a16="http://schemas.microsoft.com/office/drawing/2014/main" id="{6B379371-9F0B-EE07-4BAD-BDD01D4B2B8E}"/>
              </a:ext>
            </a:extLst>
          </p:cNvPr>
          <p:cNvSpPr/>
          <p:nvPr/>
        </p:nvSpPr>
        <p:spPr>
          <a:xfrm>
            <a:off x="4410819" y="5421998"/>
            <a:ext cx="792088" cy="288032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07D4C43E-B976-6EB5-119A-45AD02DC37C4}"/>
              </a:ext>
            </a:extLst>
          </p:cNvPr>
          <p:cNvSpPr/>
          <p:nvPr/>
        </p:nvSpPr>
        <p:spPr>
          <a:xfrm>
            <a:off x="5634954" y="5447744"/>
            <a:ext cx="5213574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2</a:t>
            </a:r>
            <a:r>
              <a:rPr lang="ko-KR" altLang="en-US" sz="1200" dirty="0">
                <a:solidFill>
                  <a:schemeClr val="tx1"/>
                </a:solidFill>
              </a:rPr>
              <a:t>번 작업에서 정해진 곳의 카페</a:t>
            </a:r>
            <a:r>
              <a:rPr lang="en-US" altLang="ko-KR" sz="1200" dirty="0">
                <a:solidFill>
                  <a:schemeClr val="tx1"/>
                </a:solidFill>
              </a:rPr>
              <a:t>(</a:t>
            </a:r>
            <a:r>
              <a:rPr lang="ko-KR" altLang="en-US" sz="1200" dirty="0">
                <a:solidFill>
                  <a:schemeClr val="tx1"/>
                </a:solidFill>
              </a:rPr>
              <a:t>예</a:t>
            </a:r>
            <a:r>
              <a:rPr lang="en-US" altLang="ko-KR" sz="1200" dirty="0">
                <a:solidFill>
                  <a:schemeClr val="tx1"/>
                </a:solidFill>
              </a:rPr>
              <a:t>: </a:t>
            </a:r>
            <a:r>
              <a:rPr lang="ko-KR" altLang="en-US" sz="1200" dirty="0">
                <a:solidFill>
                  <a:schemeClr val="tx1"/>
                </a:solidFill>
              </a:rPr>
              <a:t>성수동 카페</a:t>
            </a:r>
            <a:r>
              <a:rPr lang="en-US" altLang="ko-KR" sz="1200" dirty="0">
                <a:solidFill>
                  <a:schemeClr val="tx1"/>
                </a:solidFill>
              </a:rPr>
              <a:t>)</a:t>
            </a:r>
            <a:r>
              <a:rPr lang="ko-KR" altLang="en-US" sz="1200" dirty="0">
                <a:solidFill>
                  <a:schemeClr val="tx1"/>
                </a:solidFill>
              </a:rPr>
              <a:t>의 분위기 파악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CC5E384-F66F-1695-C7DB-EC1061740389}"/>
              </a:ext>
            </a:extLst>
          </p:cNvPr>
          <p:cNvGrpSpPr/>
          <p:nvPr/>
        </p:nvGrpSpPr>
        <p:grpSpPr>
          <a:xfrm>
            <a:off x="988299" y="4999030"/>
            <a:ext cx="3206496" cy="1617508"/>
            <a:chOff x="3177536" y="2924944"/>
            <a:chExt cx="7280064" cy="3672408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CF0053EF-8D02-89AC-41E1-9D1C0D46EBFE}"/>
                </a:ext>
              </a:extLst>
            </p:cNvPr>
            <p:cNvSpPr/>
            <p:nvPr/>
          </p:nvSpPr>
          <p:spPr>
            <a:xfrm>
              <a:off x="4995622" y="6349362"/>
              <a:ext cx="3643893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네이버 지도</a:t>
              </a: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F9DE52EA-4382-9478-0FD6-5342C9947724}"/>
                </a:ext>
              </a:extLst>
            </p:cNvPr>
            <p:cNvSpPr/>
            <p:nvPr/>
          </p:nvSpPr>
          <p:spPr>
            <a:xfrm>
              <a:off x="4973068" y="2924944"/>
              <a:ext cx="3689001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상수동 카페의 후기 中 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“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이런 점이 좋았어요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”&gt;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1465B9FA-64D6-ED92-4B15-A80914EA4EB8}"/>
                </a:ext>
              </a:extLst>
            </p:cNvPr>
            <p:cNvGrpSpPr/>
            <p:nvPr/>
          </p:nvGrpSpPr>
          <p:grpSpPr>
            <a:xfrm>
              <a:off x="3177536" y="3301114"/>
              <a:ext cx="7280064" cy="3072043"/>
              <a:chOff x="3177536" y="3301114"/>
              <a:chExt cx="7280064" cy="3072043"/>
            </a:xfrm>
          </p:grpSpPr>
          <p:pic>
            <p:nvPicPr>
              <p:cNvPr id="23" name="그림 22" descr="텍스트, 지도, 스크린샷, 아틀라스이(가) 표시된 사진&#10;&#10;자동 생성된 설명">
                <a:extLst>
                  <a:ext uri="{FF2B5EF4-FFF2-40B4-BE49-F238E27FC236}">
                    <a16:creationId xmlns:a16="http://schemas.microsoft.com/office/drawing/2014/main" id="{4254A567-FF74-6533-566D-3339D660C48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9124" b="21652"/>
              <a:stretch/>
            </p:blipFill>
            <p:spPr>
              <a:xfrm>
                <a:off x="3177536" y="3301114"/>
                <a:ext cx="7280064" cy="3072043"/>
              </a:xfrm>
              <a:prstGeom prst="rect">
                <a:avLst/>
              </a:prstGeom>
              <a:ln w="12700">
                <a:solidFill>
                  <a:schemeClr val="accent1">
                    <a:shade val="15000"/>
                  </a:schemeClr>
                </a:solidFill>
              </a:ln>
            </p:spPr>
          </p:pic>
          <p:sp>
            <p:nvSpPr>
              <p:cNvPr id="24" name="직사각형 23">
                <a:extLst>
                  <a:ext uri="{FF2B5EF4-FFF2-40B4-BE49-F238E27FC236}">
                    <a16:creationId xmlns:a16="http://schemas.microsoft.com/office/drawing/2014/main" id="{4B5FF097-B56F-CF1B-DE1E-229C5742E3EF}"/>
                  </a:ext>
                </a:extLst>
              </p:cNvPr>
              <p:cNvSpPr/>
              <p:nvPr/>
            </p:nvSpPr>
            <p:spPr>
              <a:xfrm>
                <a:off x="5735960" y="4941168"/>
                <a:ext cx="2392857" cy="136815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94945DA6-18D8-70F6-B354-470175CFD912}"/>
              </a:ext>
            </a:extLst>
          </p:cNvPr>
          <p:cNvCxnSpPr/>
          <p:nvPr/>
        </p:nvCxnSpPr>
        <p:spPr>
          <a:xfrm>
            <a:off x="407368" y="2708920"/>
            <a:ext cx="115932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3065C0AC-27D1-3104-045B-B7C1479823E0}"/>
              </a:ext>
            </a:extLst>
          </p:cNvPr>
          <p:cNvCxnSpPr/>
          <p:nvPr/>
        </p:nvCxnSpPr>
        <p:spPr>
          <a:xfrm>
            <a:off x="407368" y="4509120"/>
            <a:ext cx="1159328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3B023C2B-F3E9-8749-8D07-4D9334904662}"/>
              </a:ext>
            </a:extLst>
          </p:cNvPr>
          <p:cNvSpPr/>
          <p:nvPr/>
        </p:nvSpPr>
        <p:spPr>
          <a:xfrm>
            <a:off x="300418" y="799448"/>
            <a:ext cx="603771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B7308CF-3F8C-691D-7713-C03EF1C2BDB8}"/>
              </a:ext>
            </a:extLst>
          </p:cNvPr>
          <p:cNvSpPr/>
          <p:nvPr/>
        </p:nvSpPr>
        <p:spPr>
          <a:xfrm>
            <a:off x="300418" y="3570497"/>
            <a:ext cx="603771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2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5C76344B-6A58-79EE-118A-8C49F04B1F40}"/>
              </a:ext>
            </a:extLst>
          </p:cNvPr>
          <p:cNvSpPr/>
          <p:nvPr/>
        </p:nvSpPr>
        <p:spPr>
          <a:xfrm>
            <a:off x="300418" y="5661233"/>
            <a:ext cx="603771" cy="360040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3</a:t>
            </a:r>
            <a:endParaRPr lang="ko-KR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0511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E7DE7C-9EDE-49F5-4C11-47247912F4E3}"/>
              </a:ext>
            </a:extLst>
          </p:cNvPr>
          <p:cNvSpPr txBox="1"/>
          <p:nvPr/>
        </p:nvSpPr>
        <p:spPr>
          <a:xfrm>
            <a:off x="263352" y="18864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i="0" dirty="0">
                <a:effectLst/>
                <a:latin typeface="+mj-lt"/>
                <a:ea typeface="+mj-ea"/>
              </a:rPr>
              <a:t>시나리오</a:t>
            </a:r>
            <a:endParaRPr lang="ko-KR" altLang="en-US" sz="2000" b="1" dirty="0">
              <a:latin typeface="+mj-lt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AAFE759-190C-863E-65E6-F8A7017AA49D}"/>
              </a:ext>
            </a:extLst>
          </p:cNvPr>
          <p:cNvSpPr txBox="1"/>
          <p:nvPr/>
        </p:nvSpPr>
        <p:spPr>
          <a:xfrm>
            <a:off x="3306614" y="1196752"/>
            <a:ext cx="5578771" cy="42518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당신은 소상공인을 위한 창업 컨설턴트로 활동 중이다</a:t>
            </a:r>
            <a:r>
              <a:rPr lang="en-US" altLang="ko-KR" sz="1400" b="1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어느</a:t>
            </a:r>
            <a:r>
              <a:rPr lang="en-US" altLang="ko-KR" sz="1400" b="1" dirty="0">
                <a:latin typeface="+mj-lt"/>
              </a:rPr>
              <a:t> </a:t>
            </a:r>
            <a:r>
              <a:rPr lang="ko-KR" altLang="en-US" sz="1400" b="1" dirty="0">
                <a:latin typeface="+mj-lt"/>
              </a:rPr>
              <a:t>날 한 소상공인이 카페 창업을 희망하여 찾아왔다</a:t>
            </a:r>
            <a:r>
              <a:rPr lang="en-US" altLang="ko-KR" sz="1400" b="1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이 의뢰인은 자신의 자본이 </a:t>
            </a:r>
            <a:r>
              <a:rPr lang="en-US" altLang="ko-KR" sz="1400" b="1" dirty="0">
                <a:latin typeface="+mj-lt"/>
              </a:rPr>
              <a:t>1</a:t>
            </a:r>
            <a:r>
              <a:rPr lang="ko-KR" altLang="en-US" sz="1400" b="1" dirty="0">
                <a:latin typeface="+mj-lt"/>
              </a:rPr>
              <a:t>억 </a:t>
            </a:r>
            <a:r>
              <a:rPr lang="en-US" altLang="ko-KR" sz="1400" b="1" dirty="0">
                <a:latin typeface="+mj-lt"/>
              </a:rPr>
              <a:t>~ 1.5</a:t>
            </a:r>
            <a:r>
              <a:rPr lang="ko-KR" altLang="en-US" sz="1400" b="1" dirty="0">
                <a:latin typeface="+mj-lt"/>
              </a:rPr>
              <a:t>억이 있으며</a:t>
            </a:r>
            <a:r>
              <a:rPr lang="en-US" altLang="ko-KR" sz="1400" b="1" dirty="0">
                <a:latin typeface="+mj-lt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마포구와 강남구 중 하나의 구에서의 창업을 희망하고 있다</a:t>
            </a:r>
            <a:r>
              <a:rPr lang="en-US" altLang="ko-KR" sz="1400" b="1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이에 당신은 창업 컨설턴트로써 </a:t>
            </a:r>
            <a:endParaRPr lang="en-US" altLang="ko-KR" sz="1400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의뢰인의 제한 사항에 맞춰 적합한 위치를 선정하여 추천해야 한다</a:t>
            </a:r>
            <a:r>
              <a:rPr lang="en-US" altLang="ko-KR" sz="1400" b="1" dirty="0">
                <a:latin typeface="+mj-lt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1400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추천을 위해서는 다양한 </a:t>
            </a:r>
            <a:r>
              <a:rPr lang="en-US" altLang="ko-KR" sz="1400" b="1" dirty="0">
                <a:latin typeface="+mj-lt"/>
              </a:rPr>
              <a:t>Feature</a:t>
            </a:r>
            <a:r>
              <a:rPr lang="ko-KR" altLang="en-US" sz="1400" b="1" dirty="0">
                <a:latin typeface="+mj-lt"/>
              </a:rPr>
              <a:t>를 선정 및 분석하여</a:t>
            </a:r>
            <a:r>
              <a:rPr lang="en-US" altLang="ko-KR" sz="1400" b="1" dirty="0">
                <a:latin typeface="+mj-lt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행정동과 상권</a:t>
            </a:r>
            <a:r>
              <a:rPr lang="en-US" altLang="ko-KR" sz="1400" b="1" dirty="0">
                <a:latin typeface="+mj-lt"/>
              </a:rPr>
              <a:t>(</a:t>
            </a:r>
            <a:r>
              <a:rPr lang="ko-KR" altLang="en-US" sz="1400" b="1" dirty="0">
                <a:latin typeface="+mj-lt"/>
              </a:rPr>
              <a:t>범위</a:t>
            </a:r>
            <a:r>
              <a:rPr lang="en-US" altLang="ko-KR" sz="1400" b="1" dirty="0">
                <a:latin typeface="+mj-lt"/>
              </a:rPr>
              <a:t>)</a:t>
            </a:r>
            <a:r>
              <a:rPr lang="ko-KR" altLang="en-US" sz="1400" b="1" dirty="0">
                <a:latin typeface="+mj-lt"/>
              </a:rPr>
              <a:t>를 추정하고</a:t>
            </a:r>
            <a:r>
              <a:rPr lang="en-US" altLang="ko-KR" sz="1400" b="1" dirty="0">
                <a:latin typeface="+mj-lt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주변 환경 분석을 통해 적합한 규모와 제공 서비스를 선정하고</a:t>
            </a:r>
            <a:r>
              <a:rPr lang="en-US" altLang="ko-KR" sz="1400" b="1" dirty="0">
                <a:latin typeface="+mj-lt"/>
              </a:rPr>
              <a:t>,</a:t>
            </a:r>
            <a:r>
              <a:rPr lang="ko-KR" altLang="en-US" sz="14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  <a:p>
            <a:pPr>
              <a:lnSpc>
                <a:spcPct val="150000"/>
              </a:lnSpc>
            </a:pPr>
            <a:r>
              <a:rPr lang="ko-KR" altLang="en-US" sz="1400" b="1" dirty="0">
                <a:latin typeface="+mj-lt"/>
              </a:rPr>
              <a:t>인근 점포의 리뷰를 분석하여 상권의 분위기를 파악하고자 한다</a:t>
            </a:r>
            <a:r>
              <a:rPr lang="en-US" altLang="ko-KR" sz="1400" b="1" dirty="0">
                <a:latin typeface="+mj-lt"/>
              </a:rPr>
              <a:t>.</a:t>
            </a:r>
            <a:r>
              <a:rPr lang="ko-KR" altLang="en-US" sz="1400" b="1" dirty="0">
                <a:latin typeface="+mj-lt"/>
              </a:rPr>
              <a:t> </a:t>
            </a:r>
            <a:endParaRPr lang="en-US" altLang="ko-KR" sz="1400" b="1" dirty="0">
              <a:latin typeface="+mj-lt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F2D1160-8A66-BBD3-7BDC-0623A189ACA9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33C4376-DEDF-6C5F-AF4C-456EC5E732EB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12961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059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1. </a:t>
            </a:r>
            <a:r>
              <a:rPr lang="ko-KR" altLang="en-US" sz="2000" b="1" dirty="0">
                <a:latin typeface="+mj-lt"/>
                <a:ea typeface="+mj-ea"/>
              </a:rPr>
              <a:t>어느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동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이 적합할 것인가</a:t>
            </a:r>
            <a:r>
              <a:rPr lang="en-US" altLang="ko-KR" sz="2000" b="1" dirty="0">
                <a:latin typeface="+mj-lt"/>
                <a:ea typeface="+mj-ea"/>
              </a:rPr>
              <a:t>? </a:t>
            </a:r>
            <a:endParaRPr lang="ko-KR" altLang="en-US" sz="2000" b="1" dirty="0">
              <a:latin typeface="+mj-lt"/>
              <a:ea typeface="+mj-ea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1CD40DE-E178-98D8-E06D-505EF150C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8471883"/>
              </p:ext>
            </p:extLst>
          </p:nvPr>
        </p:nvGraphicFramePr>
        <p:xfrm>
          <a:off x="1778497" y="825445"/>
          <a:ext cx="10078143" cy="16459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2088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  <a:gridCol w="6183727">
                  <a:extLst>
                    <a:ext uri="{9D8B030D-6E8A-4147-A177-3AD203B41FA5}">
                      <a16:colId xmlns:a16="http://schemas.microsoft.com/office/drawing/2014/main" val="68869618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3706442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구분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명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출처</a:t>
                      </a:r>
                    </a:p>
                  </a:txBody>
                  <a:tcPr>
                    <a:solidFill>
                      <a:srgbClr val="DF7F7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지리정보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영역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행정동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)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5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latin typeface="+mj-lt"/>
                        </a:rPr>
                        <a:t>서울 </a:t>
                      </a:r>
                      <a:r>
                        <a:rPr lang="ko-KR" altLang="en-US" sz="1200" b="0" dirty="0" err="1">
                          <a:latin typeface="+mj-lt"/>
                        </a:rPr>
                        <a:t>열린데이터</a:t>
                      </a:r>
                      <a:r>
                        <a:rPr lang="ko-KR" altLang="en-US" sz="1200" b="0" dirty="0">
                          <a:latin typeface="+mj-lt"/>
                        </a:rPr>
                        <a:t> 광장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7125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인구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상주인구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행정동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)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길단위인구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행정동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)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9910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매출액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추정매출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행정동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5"/>
                        </a:rPr>
                        <a:t>)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서울시 상권분석서비스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(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소득소비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-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행정동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6"/>
                        </a:rPr>
                        <a:t>)</a:t>
                      </a:r>
                      <a:endParaRPr lang="en-US" altLang="ko-KR" sz="12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20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임대료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7"/>
                        </a:rPr>
                        <a:t>서울시 </a:t>
                      </a:r>
                      <a:r>
                        <a:rPr lang="ko-KR" altLang="en-US" sz="1200" b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7"/>
                        </a:rPr>
                        <a:t>매장용빌딩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7"/>
                        </a:rPr>
                        <a:t> 임대료 통계</a:t>
                      </a:r>
                      <a:endParaRPr lang="ko-KR" altLang="en-US" sz="12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740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경쟁력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서울시 상권분석서비스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(</a:t>
                      </a:r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점포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-</a:t>
                      </a:r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행정동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8"/>
                        </a:rPr>
                        <a:t>)</a:t>
                      </a:r>
                      <a:endParaRPr lang="en-US" altLang="ko-KR" sz="1200" b="0" i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075849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2658131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1325240"/>
            <a:ext cx="108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데이터명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및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출처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3208769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분석 방법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EED2A-4F30-76F3-BD12-F7037145FE2F}"/>
              </a:ext>
            </a:extLst>
          </p:cNvPr>
          <p:cNvSpPr txBox="1"/>
          <p:nvPr/>
        </p:nvSpPr>
        <p:spPr>
          <a:xfrm>
            <a:off x="335360" y="5155880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표현 방법</a:t>
            </a:r>
            <a:endParaRPr lang="en-US" altLang="ko-KR" sz="1200" dirty="0">
              <a:latin typeface="+mj-lt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BF521541-2C7E-A2A8-2E56-9972BB962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518746"/>
              </p:ext>
            </p:extLst>
          </p:nvPr>
        </p:nvGraphicFramePr>
        <p:xfrm>
          <a:off x="1778497" y="2845241"/>
          <a:ext cx="10078143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7814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인구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매출액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임대료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경쟁력 별개의 파일을 행정동을 기준으로 하나의 파일로 병합시킨다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병합 된 파일을 기준으로 각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우선순위를 선정한다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필요 시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가중치를 산정한다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이후 상위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상위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개의 행정동을 시각화 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0" indent="0" algn="l" latinLnBrk="1">
                        <a:buNone/>
                      </a:pPr>
                      <a:r>
                        <a:rPr lang="ko-KR" altLang="en-US" sz="1200" b="0" dirty="0"/>
                        <a:t>    </a:t>
                      </a:r>
                      <a:r>
                        <a:rPr lang="en-US" altLang="ko-KR" sz="1200" b="0" dirty="0"/>
                        <a:t>4-1. Feature</a:t>
                      </a:r>
                      <a:r>
                        <a:rPr lang="ko-KR" altLang="en-US" sz="1200" b="0" dirty="0"/>
                        <a:t> 별로 상위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 동의 순위를 </a:t>
                      </a:r>
                      <a:r>
                        <a:rPr lang="en-US" altLang="ko-KR" sz="1200" b="0" dirty="0"/>
                        <a:t>Bar plot</a:t>
                      </a:r>
                      <a:r>
                        <a:rPr lang="ko-KR" altLang="en-US" sz="1200" b="0" dirty="0"/>
                        <a:t>을 이용해서 시각화 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0" dirty="0"/>
                        <a:t>    4-2. 4-1</a:t>
                      </a:r>
                      <a:r>
                        <a:rPr lang="ko-KR" altLang="en-US" sz="1200" b="0" dirty="0"/>
                        <a:t>에서</a:t>
                      </a:r>
                      <a:r>
                        <a:rPr lang="en-US" altLang="ko-KR" sz="1200" b="0" dirty="0"/>
                        <a:t> </a:t>
                      </a:r>
                      <a:r>
                        <a:rPr lang="ko-KR" altLang="en-US" sz="1200" b="0" dirty="0"/>
                        <a:t>선정된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 동을 지도에 시각화 한다</a:t>
                      </a:r>
                      <a:r>
                        <a:rPr lang="en-US" altLang="ko-KR" sz="1200" b="0" dirty="0"/>
                        <a:t>.</a:t>
                      </a: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4203072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3791366"/>
              </p:ext>
            </p:extLst>
          </p:nvPr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pSp>
        <p:nvGrpSpPr>
          <p:cNvPr id="59" name="그룹 58">
            <a:extLst>
              <a:ext uri="{FF2B5EF4-FFF2-40B4-BE49-F238E27FC236}">
                <a16:creationId xmlns:a16="http://schemas.microsoft.com/office/drawing/2014/main" id="{8B83E5C6-EF13-5989-C7B7-FC9DD2722887}"/>
              </a:ext>
            </a:extLst>
          </p:cNvPr>
          <p:cNvGrpSpPr/>
          <p:nvPr/>
        </p:nvGrpSpPr>
        <p:grpSpPr>
          <a:xfrm>
            <a:off x="2335075" y="4278765"/>
            <a:ext cx="3960000" cy="2318587"/>
            <a:chOff x="3242718" y="4293096"/>
            <a:chExt cx="2945114" cy="2318587"/>
          </a:xfrm>
        </p:grpSpPr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A6E74CF3-195A-4782-624F-2C32F1705F02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242718" y="4581128"/>
              <a:ext cx="2945114" cy="18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8C03891F-2C54-C3F5-3E83-D4591C8C7DCE}"/>
                </a:ext>
              </a:extLst>
            </p:cNvPr>
            <p:cNvSpPr/>
            <p:nvPr/>
          </p:nvSpPr>
          <p:spPr>
            <a:xfrm>
              <a:off x="3450410" y="4293096"/>
              <a:ext cx="2529730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&lt;Bar plot 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예시 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- matplotlib&gt;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4290698D-88BE-35B0-D58F-44240FB3EEA2}"/>
                </a:ext>
              </a:extLst>
            </p:cNvPr>
            <p:cNvSpPr/>
            <p:nvPr/>
          </p:nvSpPr>
          <p:spPr>
            <a:xfrm>
              <a:off x="3360264" y="6363693"/>
              <a:ext cx="2710021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서비스 추천 시스템</a:t>
              </a:r>
              <a:r>
                <a:rPr lang="en-US" altLang="ko-KR" sz="800" dirty="0">
                  <a:solidFill>
                    <a:schemeClr val="tx1"/>
                  </a:solidFill>
                  <a:latin typeface="+mj-lt"/>
                </a:rPr>
                <a:t>(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데엔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30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기 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조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)</a:t>
              </a:r>
              <a:endParaRPr lang="ko-KR" altLang="en-US" sz="800" b="0" dirty="0">
                <a:solidFill>
                  <a:schemeClr val="tx1"/>
                </a:solidFill>
                <a:latin typeface="+mj-lt"/>
              </a:endParaRPr>
            </a:p>
          </p:txBody>
        </p:sp>
      </p:grpSp>
      <p:grpSp>
        <p:nvGrpSpPr>
          <p:cNvPr id="60" name="그룹 59">
            <a:extLst>
              <a:ext uri="{FF2B5EF4-FFF2-40B4-BE49-F238E27FC236}">
                <a16:creationId xmlns:a16="http://schemas.microsoft.com/office/drawing/2014/main" id="{F5FDF089-8E92-0A67-AE6B-79F07C573B3E}"/>
              </a:ext>
            </a:extLst>
          </p:cNvPr>
          <p:cNvGrpSpPr/>
          <p:nvPr/>
        </p:nvGrpSpPr>
        <p:grpSpPr>
          <a:xfrm>
            <a:off x="7089909" y="4278765"/>
            <a:ext cx="3960001" cy="2318587"/>
            <a:chOff x="7192104" y="4293096"/>
            <a:chExt cx="2945115" cy="2318587"/>
          </a:xfrm>
        </p:grpSpPr>
        <p:pic>
          <p:nvPicPr>
            <p:cNvPr id="45" name="그림 44" descr="지도, 텍스트, 아틀라스이(가) 표시된 사진&#10;&#10;자동 생성된 설명">
              <a:extLst>
                <a:ext uri="{FF2B5EF4-FFF2-40B4-BE49-F238E27FC236}">
                  <a16:creationId xmlns:a16="http://schemas.microsoft.com/office/drawing/2014/main" id="{A9F30DC9-5927-0ACA-FAC8-C9B9E0BB8A60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92104" y="4581128"/>
              <a:ext cx="2945115" cy="18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57" name="직사각형 56">
              <a:extLst>
                <a:ext uri="{FF2B5EF4-FFF2-40B4-BE49-F238E27FC236}">
                  <a16:creationId xmlns:a16="http://schemas.microsoft.com/office/drawing/2014/main" id="{0616EA20-0BC2-D5C3-F0C0-A48221621810}"/>
                </a:ext>
              </a:extLst>
            </p:cNvPr>
            <p:cNvSpPr/>
            <p:nvPr/>
          </p:nvSpPr>
          <p:spPr>
            <a:xfrm>
              <a:off x="7399796" y="4293096"/>
              <a:ext cx="2529730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지도 시각화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 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예시 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- folium&gt;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445E1A64-B21B-FBD3-E310-78D3A9ABB6ED}"/>
                </a:ext>
              </a:extLst>
            </p:cNvPr>
            <p:cNvSpPr/>
            <p:nvPr/>
          </p:nvSpPr>
          <p:spPr>
            <a:xfrm>
              <a:off x="7309651" y="6363693"/>
              <a:ext cx="2710021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서비스 추천 시스템</a:t>
              </a:r>
              <a:r>
                <a:rPr lang="en-US" altLang="ko-KR" sz="800" dirty="0">
                  <a:solidFill>
                    <a:schemeClr val="tx1"/>
                  </a:solidFill>
                  <a:latin typeface="+mj-lt"/>
                </a:rPr>
                <a:t>(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데엔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30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기 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조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)</a:t>
              </a:r>
              <a:endParaRPr lang="ko-KR" altLang="en-US" sz="800" b="0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317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059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1. </a:t>
            </a:r>
            <a:r>
              <a:rPr lang="ko-KR" altLang="en-US" sz="2000" b="1" dirty="0">
                <a:latin typeface="+mj-lt"/>
                <a:ea typeface="+mj-ea"/>
              </a:rPr>
              <a:t>어느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동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이 적합할 것인가</a:t>
            </a:r>
            <a:r>
              <a:rPr lang="en-US" altLang="ko-KR" sz="2000" b="1" dirty="0">
                <a:latin typeface="+mj-lt"/>
                <a:ea typeface="+mj-ea"/>
              </a:rPr>
              <a:t>? </a:t>
            </a:r>
            <a:endParaRPr lang="ko-KR" altLang="en-US" sz="2000" b="1" dirty="0">
              <a:latin typeface="+mj-lt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2351907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1172128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알고리즘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구성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3055657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알고리즘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코드</a:t>
            </a:r>
            <a:endParaRPr lang="en-US" altLang="ko-KR" sz="1200" dirty="0">
              <a:latin typeface="+mj-lt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4203072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6910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0591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1. </a:t>
            </a:r>
            <a:r>
              <a:rPr lang="ko-KR" altLang="en-US" sz="2000" b="1" dirty="0">
                <a:latin typeface="+mj-lt"/>
                <a:ea typeface="+mj-ea"/>
              </a:rPr>
              <a:t>어느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동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이 적합할 것인가</a:t>
            </a:r>
            <a:r>
              <a:rPr lang="en-US" altLang="ko-KR" sz="2000" b="1" dirty="0">
                <a:latin typeface="+mj-lt"/>
                <a:ea typeface="+mj-ea"/>
              </a:rPr>
              <a:t>? </a:t>
            </a:r>
            <a:endParaRPr lang="ko-KR" altLang="en-US" sz="2000" b="1" dirty="0">
              <a:latin typeface="+mj-lt"/>
              <a:ea typeface="+mj-ea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2351907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1172128"/>
            <a:ext cx="10834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그래프</a:t>
            </a:r>
            <a:endParaRPr lang="en-US" altLang="ko-KR" sz="1200" dirty="0">
              <a:latin typeface="+mj-lt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4203072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CE051A5D-F726-A944-0551-D702E6955F4E}"/>
              </a:ext>
            </a:extLst>
          </p:cNvPr>
          <p:cNvSpPr txBox="1"/>
          <p:nvPr/>
        </p:nvSpPr>
        <p:spPr>
          <a:xfrm>
            <a:off x="335360" y="3095118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>
                <a:latin typeface="+mj-lt"/>
              </a:rPr>
              <a:t>그래프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해석</a:t>
            </a:r>
            <a:endParaRPr lang="en-US" altLang="ko-KR" sz="1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388142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2258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2. </a:t>
            </a:r>
            <a:r>
              <a:rPr lang="ko-KR" altLang="en-US" sz="2000" b="1" dirty="0">
                <a:latin typeface="+mj-lt"/>
                <a:ea typeface="+mj-ea"/>
              </a:rPr>
              <a:t>어느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상권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이 적합할 것인가</a:t>
            </a:r>
            <a:r>
              <a:rPr lang="en-US" altLang="ko-KR" sz="2000" b="1" dirty="0">
                <a:latin typeface="+mj-lt"/>
                <a:ea typeface="+mj-ea"/>
              </a:rPr>
              <a:t>?</a:t>
            </a:r>
            <a:endParaRPr lang="ko-KR" altLang="en-US" sz="2000" b="1" dirty="0">
              <a:latin typeface="+mj-lt"/>
              <a:ea typeface="+mj-ea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1CD40DE-E178-98D8-E06D-505EF150C2F5}"/>
              </a:ext>
            </a:extLst>
          </p:cNvPr>
          <p:cNvGraphicFramePr>
            <a:graphicFrameLocks noGrp="1"/>
          </p:cNvGraphicFramePr>
          <p:nvPr/>
        </p:nvGraphicFramePr>
        <p:xfrm>
          <a:off x="1778497" y="809493"/>
          <a:ext cx="10078143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2088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  <a:gridCol w="6183727">
                  <a:extLst>
                    <a:ext uri="{9D8B030D-6E8A-4147-A177-3AD203B41FA5}">
                      <a16:colId xmlns:a16="http://schemas.microsoft.com/office/drawing/2014/main" val="68869618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3706442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구분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명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출처</a:t>
                      </a:r>
                    </a:p>
                  </a:txBody>
                  <a:tcPr>
                    <a:solidFill>
                      <a:srgbClr val="DF7F7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인구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상주인구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상권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)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길단위인구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상권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)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서울 </a:t>
                      </a:r>
                      <a:r>
                        <a:rPr lang="ko-KR" altLang="en-US" sz="1200" b="0" kern="120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열린데이터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광장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9910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매출액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추정매출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상권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4"/>
                        </a:rPr>
                        <a:t>)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 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서울시 상권분석서비스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(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소득소비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-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상권</a:t>
                      </a:r>
                      <a:r>
                        <a:rPr lang="en-US" altLang="ko-KR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  <a:hlinkClick r:id="rId5"/>
                        </a:rPr>
                        <a:t>)</a:t>
                      </a:r>
                      <a:endParaRPr lang="en-US" altLang="ko-KR" sz="1200" b="0" kern="1200" dirty="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20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경쟁력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서울시 상권분석서비스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(</a:t>
                      </a:r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점포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-</a:t>
                      </a:r>
                      <a:r>
                        <a:rPr lang="ko-KR" altLang="en-US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상권</a:t>
                      </a:r>
                      <a:r>
                        <a:rPr lang="en-US" altLang="ko-KR" sz="1200" b="0" i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hlinkClick r:id="rId6"/>
                        </a:rPr>
                        <a:t>)</a:t>
                      </a:r>
                      <a:endParaRPr lang="en-US" altLang="ko-KR" sz="1200" b="0" i="0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740743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지리정보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서울시 상권분석서비스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(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영역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-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상권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7"/>
                        </a:rPr>
                        <a:t>)</a:t>
                      </a:r>
                      <a:endParaRPr lang="en-US" altLang="ko-KR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7075849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2351907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1172128"/>
            <a:ext cx="108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데이터명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및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출처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3055657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분석 방법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EED2A-4F30-76F3-BD12-F7037145FE2F}"/>
              </a:ext>
            </a:extLst>
          </p:cNvPr>
          <p:cNvSpPr txBox="1"/>
          <p:nvPr/>
        </p:nvSpPr>
        <p:spPr>
          <a:xfrm>
            <a:off x="335360" y="5155879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표현 방법</a:t>
            </a:r>
            <a:endParaRPr lang="en-US" altLang="ko-KR" sz="1200" dirty="0">
              <a:latin typeface="+mj-lt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BF521541-2C7E-A2A8-2E56-9972BB962165}"/>
              </a:ext>
            </a:extLst>
          </p:cNvPr>
          <p:cNvGraphicFramePr>
            <a:graphicFrameLocks noGrp="1"/>
          </p:cNvGraphicFramePr>
          <p:nvPr/>
        </p:nvGraphicFramePr>
        <p:xfrm>
          <a:off x="1778497" y="2600689"/>
          <a:ext cx="10078143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7814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마포구에 해당하지 않는 상권을 제거한다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상권 별로 인구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매출액</a:t>
                      </a:r>
                      <a:r>
                        <a:rPr lang="en-US" altLang="ko-KR" sz="1200" b="0" dirty="0"/>
                        <a:t>, </a:t>
                      </a:r>
                      <a:r>
                        <a:rPr lang="ko-KR" altLang="en-US" sz="1200" b="0" dirty="0"/>
                        <a:t>경쟁력 별개의 파일을 </a:t>
                      </a:r>
                      <a:r>
                        <a:rPr lang="en-US" altLang="ko-KR" sz="1200" b="0" dirty="0"/>
                        <a:t>“</a:t>
                      </a:r>
                      <a:r>
                        <a:rPr lang="ko-KR" altLang="en-US" sz="1200" b="0" dirty="0"/>
                        <a:t>상권</a:t>
                      </a:r>
                      <a:r>
                        <a:rPr lang="en-US" altLang="ko-KR" sz="1200" b="0" dirty="0"/>
                        <a:t>”</a:t>
                      </a:r>
                      <a:r>
                        <a:rPr lang="ko-KR" altLang="en-US" sz="1200" b="0" dirty="0"/>
                        <a:t>을 기준으로 하나의 파일로 병합시킨다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병합 된 파일을 기준으로 각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우선순위를 선정한다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필요 시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가중치를 산정한다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/>
                        <a:t>이후 상위 </a:t>
                      </a:r>
                      <a:r>
                        <a:rPr lang="en-US" altLang="ko-KR" sz="1200" b="0" dirty="0"/>
                        <a:t>Feature </a:t>
                      </a:r>
                      <a:r>
                        <a:rPr lang="ko-KR" altLang="en-US" sz="1200" b="0" dirty="0"/>
                        <a:t>별 상위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개의 상권을 시각화 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0" indent="0" algn="l" latinLnBrk="1">
                        <a:buNone/>
                      </a:pPr>
                      <a:r>
                        <a:rPr lang="ko-KR" altLang="en-US" sz="1200" b="0" dirty="0"/>
                        <a:t>    </a:t>
                      </a:r>
                      <a:r>
                        <a:rPr lang="en-US" altLang="ko-KR" sz="1200" b="0" dirty="0"/>
                        <a:t>5-1. Feature</a:t>
                      </a:r>
                      <a:r>
                        <a:rPr lang="ko-KR" altLang="en-US" sz="1200" b="0" dirty="0"/>
                        <a:t> 별로 상위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 상권의 순위를 </a:t>
                      </a:r>
                      <a:r>
                        <a:rPr lang="en-US" altLang="ko-KR" sz="1200" b="0" dirty="0"/>
                        <a:t>Bar plot</a:t>
                      </a:r>
                      <a:r>
                        <a:rPr lang="ko-KR" altLang="en-US" sz="1200" b="0" dirty="0"/>
                        <a:t>을 이용해서 시각화 한다</a:t>
                      </a:r>
                      <a:r>
                        <a:rPr lang="en-US" altLang="ko-KR" sz="1200" b="0" dirty="0"/>
                        <a:t>.</a:t>
                      </a:r>
                    </a:p>
                    <a:p>
                      <a:pPr marL="0" indent="0" algn="l" latinLnBrk="1">
                        <a:buNone/>
                      </a:pPr>
                      <a:r>
                        <a:rPr lang="en-US" altLang="ko-KR" sz="1200" b="0" dirty="0"/>
                        <a:t>    5-2. 4-1</a:t>
                      </a:r>
                      <a:r>
                        <a:rPr lang="ko-KR" altLang="en-US" sz="1200" b="0" dirty="0"/>
                        <a:t>에서</a:t>
                      </a:r>
                      <a:r>
                        <a:rPr lang="en-US" altLang="ko-KR" sz="1200" b="0" dirty="0"/>
                        <a:t> </a:t>
                      </a:r>
                      <a:r>
                        <a:rPr lang="ko-KR" altLang="en-US" sz="1200" b="0" dirty="0"/>
                        <a:t>선정된 </a:t>
                      </a:r>
                      <a:r>
                        <a:rPr lang="en-US" altLang="ko-KR" sz="1200" b="0" dirty="0"/>
                        <a:t>n</a:t>
                      </a:r>
                      <a:r>
                        <a:rPr lang="ko-KR" altLang="en-US" sz="1200" b="0" dirty="0"/>
                        <a:t>개 상권을 지도에 시각화 한다</a:t>
                      </a:r>
                      <a:r>
                        <a:rPr lang="en-US" altLang="ko-KR" sz="1200" b="0" dirty="0"/>
                        <a:t>.</a:t>
                      </a: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4203072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pSp>
        <p:nvGrpSpPr>
          <p:cNvPr id="2" name="그룹 1">
            <a:extLst>
              <a:ext uri="{FF2B5EF4-FFF2-40B4-BE49-F238E27FC236}">
                <a16:creationId xmlns:a16="http://schemas.microsoft.com/office/drawing/2014/main" id="{05A6F2AC-E879-A7CF-75E2-4C78DB9F31FC}"/>
              </a:ext>
            </a:extLst>
          </p:cNvPr>
          <p:cNvGrpSpPr/>
          <p:nvPr/>
        </p:nvGrpSpPr>
        <p:grpSpPr>
          <a:xfrm>
            <a:off x="2335075" y="4278765"/>
            <a:ext cx="3960001" cy="2318587"/>
            <a:chOff x="3242718" y="4293096"/>
            <a:chExt cx="2945115" cy="2318587"/>
          </a:xfrm>
        </p:grpSpPr>
        <p:pic>
          <p:nvPicPr>
            <p:cNvPr id="3" name="그림 2" descr="텍스트, 스크린샷, 번호, 라인이(가) 표시된 사진&#10;&#10;자동 생성된 설명">
              <a:extLst>
                <a:ext uri="{FF2B5EF4-FFF2-40B4-BE49-F238E27FC236}">
                  <a16:creationId xmlns:a16="http://schemas.microsoft.com/office/drawing/2014/main" id="{FEDA3455-A5B7-16C5-F8DF-893EF3BD532E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42718" y="4581128"/>
              <a:ext cx="2945115" cy="18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1C95258D-FDF3-293F-0AFF-67299B7F0993}"/>
                </a:ext>
              </a:extLst>
            </p:cNvPr>
            <p:cNvSpPr/>
            <p:nvPr/>
          </p:nvSpPr>
          <p:spPr>
            <a:xfrm>
              <a:off x="3450410" y="4293096"/>
              <a:ext cx="2529730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&lt;Bar plot 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예시 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- matplotlib&gt;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B42BE707-7CDE-BA24-CA09-584FAAE364AE}"/>
                </a:ext>
              </a:extLst>
            </p:cNvPr>
            <p:cNvSpPr/>
            <p:nvPr/>
          </p:nvSpPr>
          <p:spPr>
            <a:xfrm>
              <a:off x="3360265" y="6363693"/>
              <a:ext cx="2710021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서비스 추천 시스템</a:t>
              </a:r>
              <a:r>
                <a:rPr lang="en-US" altLang="ko-KR" sz="800" dirty="0">
                  <a:solidFill>
                    <a:schemeClr val="tx1"/>
                  </a:solidFill>
                  <a:latin typeface="+mj-lt"/>
                </a:rPr>
                <a:t>(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데엔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30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기 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조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)</a:t>
              </a:r>
              <a:endParaRPr lang="ko-KR" altLang="en-US" sz="800" b="0" dirty="0">
                <a:solidFill>
                  <a:schemeClr val="tx1"/>
                </a:solidFill>
                <a:latin typeface="+mj-lt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2E0CB4FD-9005-86B0-13BD-E937E9174182}"/>
              </a:ext>
            </a:extLst>
          </p:cNvPr>
          <p:cNvGrpSpPr/>
          <p:nvPr/>
        </p:nvGrpSpPr>
        <p:grpSpPr>
          <a:xfrm>
            <a:off x="7089906" y="4278765"/>
            <a:ext cx="3959999" cy="2318587"/>
            <a:chOff x="7192103" y="4293096"/>
            <a:chExt cx="2945114" cy="2318587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105B2B14-BFE8-56A8-384A-B1EBCFFC58EC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192103" y="4581128"/>
              <a:ext cx="2945114" cy="180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13E0B22-6E8B-096E-DB86-1DAD063E71FE}"/>
                </a:ext>
              </a:extLst>
            </p:cNvPr>
            <p:cNvSpPr/>
            <p:nvPr/>
          </p:nvSpPr>
          <p:spPr>
            <a:xfrm>
              <a:off x="7399795" y="4293096"/>
              <a:ext cx="2529730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지도 시각화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 </a:t>
              </a:r>
              <a:r>
                <a:rPr lang="ko-KR" altLang="en-US" sz="1200" b="0" dirty="0">
                  <a:solidFill>
                    <a:schemeClr val="tx1"/>
                  </a:solidFill>
                  <a:latin typeface="+mj-lt"/>
                </a:rPr>
                <a:t>예시 </a:t>
              </a:r>
              <a:r>
                <a:rPr lang="en-US" altLang="ko-KR" sz="1200" b="0" dirty="0">
                  <a:solidFill>
                    <a:schemeClr val="tx1"/>
                  </a:solidFill>
                  <a:latin typeface="+mj-lt"/>
                </a:rPr>
                <a:t>- folium&gt;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CF82F653-AE2C-F89A-24DF-A68760DD443C}"/>
                </a:ext>
              </a:extLst>
            </p:cNvPr>
            <p:cNvSpPr/>
            <p:nvPr/>
          </p:nvSpPr>
          <p:spPr>
            <a:xfrm>
              <a:off x="7309650" y="6363693"/>
              <a:ext cx="2710021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서비스 추천 시스템</a:t>
              </a:r>
              <a:r>
                <a:rPr lang="en-US" altLang="ko-KR" sz="800" dirty="0">
                  <a:solidFill>
                    <a:schemeClr val="tx1"/>
                  </a:solidFill>
                  <a:latin typeface="+mj-lt"/>
                </a:rPr>
                <a:t>(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데엔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30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기 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3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조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)</a:t>
              </a:r>
              <a:endParaRPr lang="ko-KR" altLang="en-US" sz="800" b="0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3936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623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3. </a:t>
            </a:r>
            <a:r>
              <a:rPr lang="ko-KR" altLang="en-US" sz="2000" b="1" dirty="0">
                <a:latin typeface="+mj-lt"/>
                <a:ea typeface="+mj-ea"/>
              </a:rPr>
              <a:t>어떠한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서비스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를 제공할 것인가</a:t>
            </a: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1CD40DE-E178-98D8-E06D-505EF150C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41268"/>
              </p:ext>
            </p:extLst>
          </p:nvPr>
        </p:nvGraphicFramePr>
        <p:xfrm>
          <a:off x="1778497" y="884717"/>
          <a:ext cx="10078143" cy="10972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42088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  <a:gridCol w="6183727">
                  <a:extLst>
                    <a:ext uri="{9D8B030D-6E8A-4147-A177-3AD203B41FA5}">
                      <a16:colId xmlns:a16="http://schemas.microsoft.com/office/drawing/2014/main" val="688696182"/>
                    </a:ext>
                  </a:extLst>
                </a:gridCol>
                <a:gridCol w="2952328">
                  <a:extLst>
                    <a:ext uri="{9D8B030D-6E8A-4147-A177-3AD203B41FA5}">
                      <a16:colId xmlns:a16="http://schemas.microsoft.com/office/drawing/2014/main" val="3706442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구분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명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출처</a:t>
                      </a:r>
                    </a:p>
                  </a:txBody>
                  <a:tcPr>
                    <a:solidFill>
                      <a:srgbClr val="DF7F7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학원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2"/>
                        </a:rPr>
                        <a:t>서울시 마포구 학원 교습소정보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서울 </a:t>
                      </a:r>
                      <a:r>
                        <a:rPr lang="ko-KR" altLang="en-US" sz="1200" b="0" kern="1200" dirty="0" err="1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열린데이터</a:t>
                      </a: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 광장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99106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초중고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  <a:hlinkClick r:id="rId3"/>
                        </a:rPr>
                        <a:t>서울시 마포구 학교 기본정보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02203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&lt;</a:t>
                      </a:r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추가 자료 탐색</a:t>
                      </a:r>
                      <a:r>
                        <a:rPr lang="en-US" altLang="ko-KR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&gt;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47407433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2228034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1110192"/>
            <a:ext cx="108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데이터명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및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출처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2655194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분석 방법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EED2A-4F30-76F3-BD12-F7037145FE2F}"/>
              </a:ext>
            </a:extLst>
          </p:cNvPr>
          <p:cNvSpPr txBox="1"/>
          <p:nvPr/>
        </p:nvSpPr>
        <p:spPr>
          <a:xfrm>
            <a:off x="335360" y="4817353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표현 방법</a:t>
            </a:r>
            <a:endParaRPr lang="en-US" altLang="ko-KR" sz="1200" dirty="0">
              <a:latin typeface="+mj-lt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BF521541-2C7E-A2A8-2E56-9972BB962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549740"/>
              </p:ext>
            </p:extLst>
          </p:nvPr>
        </p:nvGraphicFramePr>
        <p:xfrm>
          <a:off x="1778497" y="2565986"/>
          <a:ext cx="10078143" cy="6400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7814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서비스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란 카페가 제공하는 서비스의 종류로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매장 이용고객이 많을 것인지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 err="1">
                          <a:latin typeface="+mj-lt"/>
                        </a:rPr>
                        <a:t>테이크아웃</a:t>
                      </a:r>
                      <a:r>
                        <a:rPr lang="ko-KR" altLang="en-US" sz="1200" b="0" dirty="0">
                          <a:latin typeface="+mj-lt"/>
                        </a:rPr>
                        <a:t> 손님이 많을 것인지 판단하는데 사용하고자 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서비스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에 영향을 미칠 수 있는 </a:t>
                      </a:r>
                      <a:r>
                        <a:rPr lang="en-US" altLang="ko-KR" sz="1200" b="0" dirty="0">
                          <a:latin typeface="+mj-lt"/>
                        </a:rPr>
                        <a:t>Feature</a:t>
                      </a:r>
                      <a:r>
                        <a:rPr lang="ko-KR" altLang="en-US" sz="1200" b="0" dirty="0">
                          <a:latin typeface="+mj-lt"/>
                        </a:rPr>
                        <a:t>를 선별하고 이를 지도에 원형의 범위로 </a:t>
                      </a:r>
                      <a:r>
                        <a:rPr lang="ko-KR" altLang="en-US" sz="1200" b="0" dirty="0" err="1">
                          <a:latin typeface="+mj-lt"/>
                        </a:rPr>
                        <a:t>시각화한다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중첩되는 부분이나 거리를 판단하여 </a:t>
                      </a: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서비스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의 형태를 구체화 하도록 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3526019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pSp>
        <p:nvGrpSpPr>
          <p:cNvPr id="18" name="그룹 17">
            <a:extLst>
              <a:ext uri="{FF2B5EF4-FFF2-40B4-BE49-F238E27FC236}">
                <a16:creationId xmlns:a16="http://schemas.microsoft.com/office/drawing/2014/main" id="{A309A66E-44DC-0D4C-3B29-0F9788E1217A}"/>
              </a:ext>
            </a:extLst>
          </p:cNvPr>
          <p:cNvGrpSpPr/>
          <p:nvPr/>
        </p:nvGrpSpPr>
        <p:grpSpPr>
          <a:xfrm>
            <a:off x="4815508" y="3648184"/>
            <a:ext cx="3753965" cy="2837118"/>
            <a:chOff x="4508869" y="3648184"/>
            <a:chExt cx="3753965" cy="2837118"/>
          </a:xfrm>
        </p:grpSpPr>
        <p:pic>
          <p:nvPicPr>
            <p:cNvPr id="15" name="그림 14" descr="지도, 텍스트, 원이(가) 표시된 사진&#10;&#10;자동 생성된 설명">
              <a:extLst>
                <a:ext uri="{FF2B5EF4-FFF2-40B4-BE49-F238E27FC236}">
                  <a16:creationId xmlns:a16="http://schemas.microsoft.com/office/drawing/2014/main" id="{C235BE15-8339-AD58-6B75-AF17272027A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8869" y="3970181"/>
              <a:ext cx="3753965" cy="2296175"/>
            </a:xfrm>
            <a:prstGeom prst="rect">
              <a:avLst/>
            </a:prstGeom>
          </p:spPr>
        </p:pic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DB8FF85-E30A-B143-9ACF-DA81E5352EA2}"/>
                </a:ext>
              </a:extLst>
            </p:cNvPr>
            <p:cNvSpPr/>
            <p:nvPr/>
          </p:nvSpPr>
          <p:spPr>
            <a:xfrm>
              <a:off x="4563905" y="6237312"/>
              <a:ext cx="3643893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  <a:hlinkClick r:id="rId5"/>
                </a:rPr>
                <a:t>#dev.log</a:t>
              </a:r>
              <a:endParaRPr lang="ko-KR" altLang="en-US" sz="800" b="0" dirty="0">
                <a:solidFill>
                  <a:schemeClr val="tx1"/>
                </a:solidFill>
                <a:latin typeface="+mj-lt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0C9D1AE-8D53-9E8C-4736-55C091A76844}"/>
                </a:ext>
              </a:extLst>
            </p:cNvPr>
            <p:cNvSpPr/>
            <p:nvPr/>
          </p:nvSpPr>
          <p:spPr>
            <a:xfrm>
              <a:off x="4685114" y="3648184"/>
              <a:ext cx="3401474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서울시 범죄 현황 데이터 시각화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470927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623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4. </a:t>
            </a:r>
            <a:r>
              <a:rPr lang="ko-KR" altLang="en-US" sz="2000" b="1" dirty="0">
                <a:latin typeface="+mj-lt"/>
                <a:ea typeface="+mj-ea"/>
              </a:rPr>
              <a:t>어떠한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분위기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를 제공할 것인가</a:t>
            </a: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1CD40DE-E178-98D8-E06D-505EF150C2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4700196"/>
              </p:ext>
            </p:extLst>
          </p:nvPr>
        </p:nvGraphicFramePr>
        <p:xfrm>
          <a:off x="1778497" y="767752"/>
          <a:ext cx="10078143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21378">
                  <a:extLst>
                    <a:ext uri="{9D8B030D-6E8A-4147-A177-3AD203B41FA5}">
                      <a16:colId xmlns:a16="http://schemas.microsoft.com/office/drawing/2014/main" val="688696182"/>
                    </a:ext>
                  </a:extLst>
                </a:gridCol>
                <a:gridCol w="3256765">
                  <a:extLst>
                    <a:ext uri="{9D8B030D-6E8A-4147-A177-3AD203B41FA5}">
                      <a16:colId xmlns:a16="http://schemas.microsoft.com/office/drawing/2014/main" val="3706442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명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출처</a:t>
                      </a:r>
                    </a:p>
                  </a:txBody>
                  <a:tcPr>
                    <a:solidFill>
                      <a:srgbClr val="DF7F7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네이버 지도 후기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크롤링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네이버 지도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9910664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1445463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724674"/>
            <a:ext cx="108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데이터명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및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출처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1930574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분석 방법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EED2A-4F30-76F3-BD12-F7037145FE2F}"/>
              </a:ext>
            </a:extLst>
          </p:cNvPr>
          <p:cNvSpPr txBox="1"/>
          <p:nvPr/>
        </p:nvSpPr>
        <p:spPr>
          <a:xfrm>
            <a:off x="335360" y="4817353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표현 방법</a:t>
            </a:r>
            <a:endParaRPr lang="en-US" altLang="ko-KR" sz="1200" dirty="0">
              <a:latin typeface="+mj-lt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BF521541-2C7E-A2A8-2E56-9972BB9621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272885"/>
              </p:ext>
            </p:extLst>
          </p:nvPr>
        </p:nvGraphicFramePr>
        <p:xfrm>
          <a:off x="1778497" y="1567046"/>
          <a:ext cx="10078143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7814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505138"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분위기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란 매장의 선호도에 영향을 끼칠 수 있는 서비스 만족도를 말한다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예를 들어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 err="1">
                          <a:latin typeface="+mj-lt"/>
                        </a:rPr>
                        <a:t>엔틱한</a:t>
                      </a:r>
                      <a:r>
                        <a:rPr lang="ko-KR" altLang="en-US" sz="1200" b="0" dirty="0">
                          <a:latin typeface="+mj-lt"/>
                        </a:rPr>
                        <a:t>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밝은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파스텔톤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컵이 이쁘다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종업원이 친절하다 등 고객의 만족도를 표현할 수 있는 사용자 만족의 다양한 지표라고 볼 수 있다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이를 수집하기 위해 해당 상권의 카페를 검색하여 파이썬 라이브러리를 통한 </a:t>
                      </a: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이런 점이 좋았어요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 </a:t>
                      </a:r>
                      <a:r>
                        <a:rPr lang="ko-KR" altLang="en-US" sz="1200" b="0" dirty="0" err="1">
                          <a:latin typeface="+mj-lt"/>
                        </a:rPr>
                        <a:t>크롤링을</a:t>
                      </a:r>
                      <a:r>
                        <a:rPr lang="ko-KR" altLang="en-US" sz="1200" b="0" dirty="0">
                          <a:latin typeface="+mj-lt"/>
                        </a:rPr>
                        <a:t> 실시한다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중복되는 내용이 많은 순으로 정리하면 해당 상권의 분위기가 도출될 것으로 기대된다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매장 운영 시 위 내용을 참고하여 컨설팅을 수행하면 타겟 고객에 더욱 적합한 데이터 분석이 될 것으로 판단된다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2859350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9B8B924A-1BFE-717A-8553-67F06AB325C4}"/>
              </a:ext>
            </a:extLst>
          </p:cNvPr>
          <p:cNvGrpSpPr/>
          <p:nvPr/>
        </p:nvGrpSpPr>
        <p:grpSpPr>
          <a:xfrm>
            <a:off x="3177536" y="2924944"/>
            <a:ext cx="7280064" cy="3672408"/>
            <a:chOff x="3177536" y="2924944"/>
            <a:chExt cx="7280064" cy="367240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DB8FF85-E30A-B143-9ACF-DA81E5352EA2}"/>
                </a:ext>
              </a:extLst>
            </p:cNvPr>
            <p:cNvSpPr/>
            <p:nvPr/>
          </p:nvSpPr>
          <p:spPr>
            <a:xfrm>
              <a:off x="4995622" y="6349362"/>
              <a:ext cx="3643893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네이버 지도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0C9D1AE-8D53-9E8C-4736-55C091A76844}"/>
                </a:ext>
              </a:extLst>
            </p:cNvPr>
            <p:cNvSpPr/>
            <p:nvPr/>
          </p:nvSpPr>
          <p:spPr>
            <a:xfrm>
              <a:off x="4973068" y="2924944"/>
              <a:ext cx="3689001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상수동 카페의 후기 中 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“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이런 점이 좋았어요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”&gt;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6A1D0DF5-08C4-3E01-D0AF-B9D7D1234145}"/>
                </a:ext>
              </a:extLst>
            </p:cNvPr>
            <p:cNvGrpSpPr/>
            <p:nvPr/>
          </p:nvGrpSpPr>
          <p:grpSpPr>
            <a:xfrm>
              <a:off x="3177536" y="3301114"/>
              <a:ext cx="7280064" cy="3072043"/>
              <a:chOff x="3177536" y="3301114"/>
              <a:chExt cx="7280064" cy="3072043"/>
            </a:xfrm>
          </p:grpSpPr>
          <p:pic>
            <p:nvPicPr>
              <p:cNvPr id="4" name="그림 3" descr="텍스트, 지도, 스크린샷, 아틀라스이(가) 표시된 사진&#10;&#10;자동 생성된 설명">
                <a:extLst>
                  <a:ext uri="{FF2B5EF4-FFF2-40B4-BE49-F238E27FC236}">
                    <a16:creationId xmlns:a16="http://schemas.microsoft.com/office/drawing/2014/main" id="{536C0BD8-F5FA-4355-B2EA-64A862D26FD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9124" b="21652"/>
              <a:stretch/>
            </p:blipFill>
            <p:spPr>
              <a:xfrm>
                <a:off x="3177536" y="3301114"/>
                <a:ext cx="7280064" cy="3072043"/>
              </a:xfrm>
              <a:prstGeom prst="rect">
                <a:avLst/>
              </a:prstGeom>
              <a:ln w="12700">
                <a:solidFill>
                  <a:schemeClr val="accent1">
                    <a:shade val="15000"/>
                  </a:schemeClr>
                </a:solidFill>
              </a:ln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D61BA1D-5DE9-7D06-3885-B32717CD6B89}"/>
                  </a:ext>
                </a:extLst>
              </p:cNvPr>
              <p:cNvSpPr/>
              <p:nvPr/>
            </p:nvSpPr>
            <p:spPr>
              <a:xfrm>
                <a:off x="5735960" y="4941168"/>
                <a:ext cx="2392857" cy="136815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585876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F1EE787-9894-5F2F-7339-023B887838F0}"/>
              </a:ext>
            </a:extLst>
          </p:cNvPr>
          <p:cNvSpPr txBox="1"/>
          <p:nvPr/>
        </p:nvSpPr>
        <p:spPr>
          <a:xfrm>
            <a:off x="263352" y="188640"/>
            <a:ext cx="4623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b="1" dirty="0">
                <a:latin typeface="+mj-lt"/>
                <a:ea typeface="+mj-ea"/>
              </a:rPr>
              <a:t>Q 4. </a:t>
            </a:r>
            <a:r>
              <a:rPr lang="ko-KR" altLang="en-US" sz="2000" b="1" dirty="0">
                <a:latin typeface="+mj-lt"/>
                <a:ea typeface="+mj-ea"/>
              </a:rPr>
              <a:t>어떠한 </a:t>
            </a:r>
            <a:r>
              <a:rPr lang="en-US" altLang="ko-KR" sz="2000" b="1" dirty="0">
                <a:latin typeface="+mj-lt"/>
                <a:ea typeface="+mj-ea"/>
              </a:rPr>
              <a:t>“</a:t>
            </a:r>
            <a:r>
              <a:rPr lang="ko-KR" altLang="en-US" sz="2000" b="1" dirty="0">
                <a:latin typeface="+mj-lt"/>
                <a:ea typeface="+mj-ea"/>
              </a:rPr>
              <a:t>분위기</a:t>
            </a:r>
            <a:r>
              <a:rPr lang="en-US" altLang="ko-KR" sz="2000" b="1" dirty="0">
                <a:latin typeface="+mj-lt"/>
                <a:ea typeface="+mj-ea"/>
              </a:rPr>
              <a:t>”</a:t>
            </a:r>
            <a:r>
              <a:rPr lang="ko-KR" altLang="en-US" sz="2000" b="1" dirty="0">
                <a:latin typeface="+mj-lt"/>
                <a:ea typeface="+mj-ea"/>
              </a:rPr>
              <a:t>를 제공할 것인가</a:t>
            </a: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01CD40DE-E178-98D8-E06D-505EF150C2F5}"/>
              </a:ext>
            </a:extLst>
          </p:cNvPr>
          <p:cNvGraphicFramePr>
            <a:graphicFrameLocks noGrp="1"/>
          </p:cNvGraphicFramePr>
          <p:nvPr/>
        </p:nvGraphicFramePr>
        <p:xfrm>
          <a:off x="1778497" y="767752"/>
          <a:ext cx="10078143" cy="548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821378">
                  <a:extLst>
                    <a:ext uri="{9D8B030D-6E8A-4147-A177-3AD203B41FA5}">
                      <a16:colId xmlns:a16="http://schemas.microsoft.com/office/drawing/2014/main" val="688696182"/>
                    </a:ext>
                  </a:extLst>
                </a:gridCol>
                <a:gridCol w="3256765">
                  <a:extLst>
                    <a:ext uri="{9D8B030D-6E8A-4147-A177-3AD203B41FA5}">
                      <a16:colId xmlns:a16="http://schemas.microsoft.com/office/drawing/2014/main" val="370644257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명</a:t>
                      </a:r>
                    </a:p>
                  </a:txBody>
                  <a:tcPr>
                    <a:solidFill>
                      <a:srgbClr val="DA7F81">
                        <a:alpha val="5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latin typeface="+mj-lt"/>
                        </a:rPr>
                        <a:t>데이터 출처</a:t>
                      </a:r>
                    </a:p>
                  </a:txBody>
                  <a:tcPr>
                    <a:solidFill>
                      <a:srgbClr val="DF7F7F">
                        <a:alpha val="5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200" b="0" i="0" kern="1200" dirty="0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네이버 지도 후기 </a:t>
                      </a:r>
                      <a:r>
                        <a:rPr lang="ko-KR" altLang="en-US" sz="1200" b="0" i="0" kern="1200" dirty="0" err="1">
                          <a:solidFill>
                            <a:schemeClr val="tx1"/>
                          </a:solidFill>
                          <a:effectLst/>
                          <a:latin typeface="+mj-lt"/>
                          <a:ea typeface="+mn-ea"/>
                          <a:cs typeface="+mn-cs"/>
                        </a:rPr>
                        <a:t>크롤링</a:t>
                      </a:r>
                      <a:endParaRPr lang="ko-KR" altLang="en-US" sz="1200" b="0" i="0" kern="1200" dirty="0">
                        <a:solidFill>
                          <a:schemeClr val="tx1"/>
                        </a:solidFill>
                        <a:effectLst/>
                        <a:latin typeface="+mj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kern="1200" dirty="0">
                          <a:solidFill>
                            <a:schemeClr val="tx1"/>
                          </a:solidFill>
                          <a:latin typeface="+mj-lt"/>
                          <a:ea typeface="+mn-ea"/>
                          <a:cs typeface="+mn-cs"/>
                        </a:rPr>
                        <a:t>네이버 지도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9910664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:a16="http://schemas.microsoft.com/office/drawing/2014/main" id="{371EB45B-4E4F-B0AE-12B0-D45FDED97999}"/>
              </a:ext>
            </a:extLst>
          </p:cNvPr>
          <p:cNvSpPr/>
          <p:nvPr/>
        </p:nvSpPr>
        <p:spPr>
          <a:xfrm>
            <a:off x="335360" y="1445463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2D06214-A832-B33B-4994-96DA37BD3E00}"/>
              </a:ext>
            </a:extLst>
          </p:cNvPr>
          <p:cNvSpPr/>
          <p:nvPr/>
        </p:nvSpPr>
        <p:spPr>
          <a:xfrm rot="5400000" flipV="1">
            <a:off x="-1535642" y="3591020"/>
            <a:ext cx="5958664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640BFC-45DB-C2FF-A818-217EA8FA6AA4}"/>
              </a:ext>
            </a:extLst>
          </p:cNvPr>
          <p:cNvSpPr txBox="1"/>
          <p:nvPr/>
        </p:nvSpPr>
        <p:spPr>
          <a:xfrm>
            <a:off x="335360" y="724674"/>
            <a:ext cx="10834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데이터명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및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출처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E617E01-D56C-45B7-C43E-1078208D1A37}"/>
              </a:ext>
            </a:extLst>
          </p:cNvPr>
          <p:cNvSpPr txBox="1"/>
          <p:nvPr/>
        </p:nvSpPr>
        <p:spPr>
          <a:xfrm>
            <a:off x="335360" y="1930574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분석 방법</a:t>
            </a:r>
            <a:endParaRPr lang="en-US" altLang="ko-KR" sz="1200" dirty="0">
              <a:latin typeface="+mj-l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FCEED2A-4F30-76F3-BD12-F7037145FE2F}"/>
              </a:ext>
            </a:extLst>
          </p:cNvPr>
          <p:cNvSpPr txBox="1"/>
          <p:nvPr/>
        </p:nvSpPr>
        <p:spPr>
          <a:xfrm>
            <a:off x="335360" y="4817353"/>
            <a:ext cx="10834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+mj-lt"/>
              </a:rPr>
              <a:t>데이터</a:t>
            </a:r>
            <a:endParaRPr lang="en-US" altLang="ko-KR" sz="1200" dirty="0">
              <a:latin typeface="+mj-lt"/>
            </a:endParaRPr>
          </a:p>
          <a:p>
            <a:pPr algn="ctr"/>
            <a:r>
              <a:rPr lang="ko-KR" altLang="en-US" sz="1200" dirty="0">
                <a:latin typeface="+mj-lt"/>
              </a:rPr>
              <a:t>표현 방법</a:t>
            </a:r>
            <a:endParaRPr lang="en-US" altLang="ko-KR" sz="1200" dirty="0">
              <a:latin typeface="+mj-lt"/>
            </a:endParaRPr>
          </a:p>
        </p:txBody>
      </p:sp>
      <p:graphicFrame>
        <p:nvGraphicFramePr>
          <p:cNvPr id="39" name="표 38">
            <a:extLst>
              <a:ext uri="{FF2B5EF4-FFF2-40B4-BE49-F238E27FC236}">
                <a16:creationId xmlns:a16="http://schemas.microsoft.com/office/drawing/2014/main" id="{BF521541-2C7E-A2A8-2E56-9972BB962165}"/>
              </a:ext>
            </a:extLst>
          </p:cNvPr>
          <p:cNvGraphicFramePr>
            <a:graphicFrameLocks noGrp="1"/>
          </p:cNvGraphicFramePr>
          <p:nvPr/>
        </p:nvGraphicFramePr>
        <p:xfrm>
          <a:off x="1778497" y="1567046"/>
          <a:ext cx="10078143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07814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505138">
                <a:tc>
                  <a:txBody>
                    <a:bodyPr/>
                    <a:lstStyle/>
                    <a:p>
                      <a:pPr marL="228600" indent="-228600" algn="l" latinLnBrk="1">
                        <a:buAutoNum type="arabicPeriod"/>
                      </a:pP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분위기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란 매장의 선호도에 영향을 끼칠 수 있는 서비스 만족도를 말한다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예를 들어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 err="1">
                          <a:latin typeface="+mj-lt"/>
                        </a:rPr>
                        <a:t>엔틱한</a:t>
                      </a:r>
                      <a:r>
                        <a:rPr lang="ko-KR" altLang="en-US" sz="1200" b="0" dirty="0">
                          <a:latin typeface="+mj-lt"/>
                        </a:rPr>
                        <a:t>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밝은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파스텔톤 분위기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컵이 이쁘다</a:t>
                      </a:r>
                      <a:r>
                        <a:rPr lang="en-US" altLang="ko-KR" sz="1200" b="0" dirty="0">
                          <a:latin typeface="+mj-lt"/>
                        </a:rPr>
                        <a:t>, </a:t>
                      </a:r>
                      <a:r>
                        <a:rPr lang="ko-KR" altLang="en-US" sz="1200" b="0" dirty="0">
                          <a:latin typeface="+mj-lt"/>
                        </a:rPr>
                        <a:t>종업원이 친절하다 등 고객의 만족도를 표현할 수 있는 사용자 만족의 다양한 지표라고 볼 수 있다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이를 수집하기 위해 해당 상권의 카페를 검색하여 파이썬 라이브러리를 통한 </a:t>
                      </a:r>
                      <a:r>
                        <a:rPr lang="en-US" altLang="ko-KR" sz="1200" b="0" dirty="0">
                          <a:latin typeface="+mj-lt"/>
                        </a:rPr>
                        <a:t>“</a:t>
                      </a:r>
                      <a:r>
                        <a:rPr lang="ko-KR" altLang="en-US" sz="1200" b="0" dirty="0">
                          <a:latin typeface="+mj-lt"/>
                        </a:rPr>
                        <a:t>이런 점이 좋았어요</a:t>
                      </a:r>
                      <a:r>
                        <a:rPr lang="en-US" altLang="ko-KR" sz="1200" b="0" dirty="0">
                          <a:latin typeface="+mj-lt"/>
                        </a:rPr>
                        <a:t>”</a:t>
                      </a:r>
                      <a:r>
                        <a:rPr lang="ko-KR" altLang="en-US" sz="1200" b="0" dirty="0">
                          <a:latin typeface="+mj-lt"/>
                        </a:rPr>
                        <a:t> </a:t>
                      </a:r>
                      <a:r>
                        <a:rPr lang="ko-KR" altLang="en-US" sz="1200" b="0" dirty="0" err="1">
                          <a:latin typeface="+mj-lt"/>
                        </a:rPr>
                        <a:t>크롤링을</a:t>
                      </a:r>
                      <a:r>
                        <a:rPr lang="ko-KR" altLang="en-US" sz="1200" b="0" dirty="0">
                          <a:latin typeface="+mj-lt"/>
                        </a:rPr>
                        <a:t> 실시한다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중복되는 내용이 많은 순으로 정리하면 해당 상권의 분위기가 도출될 것으로 기대된다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</a:p>
                    <a:p>
                      <a:pPr marL="228600" indent="-228600" algn="l" latinLnBrk="1">
                        <a:buAutoNum type="arabicPeriod"/>
                      </a:pPr>
                      <a:r>
                        <a:rPr lang="ko-KR" altLang="en-US" sz="1200" b="0" dirty="0">
                          <a:latin typeface="+mj-lt"/>
                        </a:rPr>
                        <a:t>매장 운영 시 위 내용을 참고하여 컨설팅을 수행하면 타겟 고객에 더욱 적합한 데이터 분석이 될 것으로 판단된다</a:t>
                      </a:r>
                      <a:r>
                        <a:rPr lang="en-US" altLang="ko-KR" sz="1200" b="0" dirty="0">
                          <a:latin typeface="+mj-lt"/>
                        </a:rPr>
                        <a:t>.</a:t>
                      </a: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sp>
        <p:nvSpPr>
          <p:cNvPr id="40" name="직사각형 39">
            <a:extLst>
              <a:ext uri="{FF2B5EF4-FFF2-40B4-BE49-F238E27FC236}">
                <a16:creationId xmlns:a16="http://schemas.microsoft.com/office/drawing/2014/main" id="{2305F2FF-CAA6-0E5E-CFDE-467A505EA48A}"/>
              </a:ext>
            </a:extLst>
          </p:cNvPr>
          <p:cNvSpPr/>
          <p:nvPr/>
        </p:nvSpPr>
        <p:spPr>
          <a:xfrm>
            <a:off x="335360" y="2859350"/>
            <a:ext cx="11521280" cy="18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C5DB8A5A-580D-A444-6635-AEE08F0DED6A}"/>
              </a:ext>
            </a:extLst>
          </p:cNvPr>
          <p:cNvSpPr/>
          <p:nvPr/>
        </p:nvSpPr>
        <p:spPr>
          <a:xfrm>
            <a:off x="0" y="548680"/>
            <a:ext cx="12192001" cy="90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607F1A9-3368-056A-8312-C8AC8EECCF94}"/>
              </a:ext>
            </a:extLst>
          </p:cNvPr>
          <p:cNvSpPr/>
          <p:nvPr/>
        </p:nvSpPr>
        <p:spPr>
          <a:xfrm>
            <a:off x="0" y="6552352"/>
            <a:ext cx="12192001" cy="36000"/>
          </a:xfrm>
          <a:prstGeom prst="rect">
            <a:avLst/>
          </a:prstGeom>
          <a:solidFill>
            <a:srgbClr val="DF7F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latin typeface="+mj-lt"/>
              </a:rPr>
              <a:t>`</a:t>
            </a:r>
            <a:endParaRPr lang="ko-KR" altLang="en-US" dirty="0">
              <a:latin typeface="+mj-lt"/>
            </a:endParaRPr>
          </a:p>
        </p:txBody>
      </p:sp>
      <p:graphicFrame>
        <p:nvGraphicFramePr>
          <p:cNvPr id="50" name="표 49">
            <a:extLst>
              <a:ext uri="{FF2B5EF4-FFF2-40B4-BE49-F238E27FC236}">
                <a16:creationId xmlns:a16="http://schemas.microsoft.com/office/drawing/2014/main" id="{7A669BD6-F21E-2F7A-91F9-288BFE169D3F}"/>
              </a:ext>
            </a:extLst>
          </p:cNvPr>
          <p:cNvGraphicFramePr>
            <a:graphicFrameLocks noGrp="1"/>
          </p:cNvGraphicFramePr>
          <p:nvPr/>
        </p:nvGraphicFramePr>
        <p:xfrm>
          <a:off x="3323205" y="4271375"/>
          <a:ext cx="2196403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3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aphicFrame>
        <p:nvGraphicFramePr>
          <p:cNvPr id="51" name="표 50">
            <a:extLst>
              <a:ext uri="{FF2B5EF4-FFF2-40B4-BE49-F238E27FC236}">
                <a16:creationId xmlns:a16="http://schemas.microsoft.com/office/drawing/2014/main" id="{DB1D74B7-BC12-F27B-92EA-366B6CF34C03}"/>
              </a:ext>
            </a:extLst>
          </p:cNvPr>
          <p:cNvGraphicFramePr>
            <a:graphicFrameLocks noGrp="1"/>
          </p:cNvGraphicFramePr>
          <p:nvPr/>
        </p:nvGraphicFramePr>
        <p:xfrm>
          <a:off x="7653370" y="4271375"/>
          <a:ext cx="2196404" cy="274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6404">
                  <a:extLst>
                    <a:ext uri="{9D8B030D-6E8A-4147-A177-3AD203B41FA5}">
                      <a16:colId xmlns:a16="http://schemas.microsoft.com/office/drawing/2014/main" val="28250705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endParaRPr lang="ko-KR" altLang="en-US" sz="1200" b="0" dirty="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11887793"/>
                  </a:ext>
                </a:extLst>
              </a:tr>
            </a:tbl>
          </a:graphicData>
        </a:graphic>
      </p:graphicFrame>
      <p:grpSp>
        <p:nvGrpSpPr>
          <p:cNvPr id="20" name="그룹 19">
            <a:extLst>
              <a:ext uri="{FF2B5EF4-FFF2-40B4-BE49-F238E27FC236}">
                <a16:creationId xmlns:a16="http://schemas.microsoft.com/office/drawing/2014/main" id="{9B8B924A-1BFE-717A-8553-67F06AB325C4}"/>
              </a:ext>
            </a:extLst>
          </p:cNvPr>
          <p:cNvGrpSpPr/>
          <p:nvPr/>
        </p:nvGrpSpPr>
        <p:grpSpPr>
          <a:xfrm>
            <a:off x="3177536" y="2924944"/>
            <a:ext cx="7280064" cy="3672408"/>
            <a:chOff x="3177536" y="2924944"/>
            <a:chExt cx="7280064" cy="3672408"/>
          </a:xfrm>
        </p:grpSpPr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BDB8FF85-E30A-B143-9ACF-DA81E5352EA2}"/>
                </a:ext>
              </a:extLst>
            </p:cNvPr>
            <p:cNvSpPr/>
            <p:nvPr/>
          </p:nvSpPr>
          <p:spPr>
            <a:xfrm>
              <a:off x="4995622" y="6349362"/>
              <a:ext cx="3643893" cy="24799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출처</a:t>
              </a:r>
              <a:r>
                <a:rPr lang="en-US" altLang="ko-KR" sz="800" b="0" dirty="0">
                  <a:solidFill>
                    <a:schemeClr val="tx1"/>
                  </a:solidFill>
                  <a:latin typeface="+mj-lt"/>
                </a:rPr>
                <a:t>&gt; </a:t>
              </a:r>
              <a:r>
                <a:rPr lang="ko-KR" altLang="en-US" sz="800" b="0" dirty="0">
                  <a:solidFill>
                    <a:schemeClr val="tx1"/>
                  </a:solidFill>
                  <a:latin typeface="+mj-lt"/>
                </a:rPr>
                <a:t>네이버 지도</a:t>
              </a: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0C9D1AE-8D53-9E8C-4736-55C091A76844}"/>
                </a:ext>
              </a:extLst>
            </p:cNvPr>
            <p:cNvSpPr/>
            <p:nvPr/>
          </p:nvSpPr>
          <p:spPr>
            <a:xfrm>
              <a:off x="4973068" y="2924944"/>
              <a:ext cx="3689001" cy="24799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indent="0" algn="ctr" latinLnBrk="1">
                <a:buNone/>
              </a:pP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&lt;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상수동 카페의 후기 中 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“</a:t>
              </a:r>
              <a:r>
                <a:rPr lang="ko-KR" altLang="en-US" sz="1200" dirty="0">
                  <a:solidFill>
                    <a:schemeClr val="tx1"/>
                  </a:solidFill>
                  <a:latin typeface="+mj-lt"/>
                </a:rPr>
                <a:t>이런 점이 좋았어요</a:t>
              </a:r>
              <a:r>
                <a:rPr lang="en-US" altLang="ko-KR" sz="1200" dirty="0">
                  <a:solidFill>
                    <a:schemeClr val="tx1"/>
                  </a:solidFill>
                  <a:latin typeface="+mj-lt"/>
                </a:rPr>
                <a:t>”&gt;</a:t>
              </a:r>
              <a:endParaRPr lang="ko-KR" altLang="en-US" sz="1200" b="0" dirty="0">
                <a:solidFill>
                  <a:schemeClr val="tx1"/>
                </a:solidFill>
                <a:latin typeface="+mj-lt"/>
              </a:endParaRPr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6A1D0DF5-08C4-3E01-D0AF-B9D7D1234145}"/>
                </a:ext>
              </a:extLst>
            </p:cNvPr>
            <p:cNvGrpSpPr/>
            <p:nvPr/>
          </p:nvGrpSpPr>
          <p:grpSpPr>
            <a:xfrm>
              <a:off x="3177536" y="3301114"/>
              <a:ext cx="7280064" cy="3072043"/>
              <a:chOff x="3177536" y="3301114"/>
              <a:chExt cx="7280064" cy="3072043"/>
            </a:xfrm>
          </p:grpSpPr>
          <p:pic>
            <p:nvPicPr>
              <p:cNvPr id="4" name="그림 3" descr="텍스트, 지도, 스크린샷, 아틀라스이(가) 표시된 사진&#10;&#10;자동 생성된 설명">
                <a:extLst>
                  <a:ext uri="{FF2B5EF4-FFF2-40B4-BE49-F238E27FC236}">
                    <a16:creationId xmlns:a16="http://schemas.microsoft.com/office/drawing/2014/main" id="{536C0BD8-F5FA-4355-B2EA-64A862D26FD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39124" b="21652"/>
              <a:stretch/>
            </p:blipFill>
            <p:spPr>
              <a:xfrm>
                <a:off x="3177536" y="3301114"/>
                <a:ext cx="7280064" cy="3072043"/>
              </a:xfrm>
              <a:prstGeom prst="rect">
                <a:avLst/>
              </a:prstGeom>
              <a:ln w="12700">
                <a:solidFill>
                  <a:schemeClr val="accent1">
                    <a:shade val="15000"/>
                  </a:schemeClr>
                </a:solidFill>
              </a:ln>
            </p:spPr>
          </p:pic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DD61BA1D-5DE9-7D06-3885-B32717CD6B89}"/>
                  </a:ext>
                </a:extLst>
              </p:cNvPr>
              <p:cNvSpPr/>
              <p:nvPr/>
            </p:nvSpPr>
            <p:spPr>
              <a:xfrm>
                <a:off x="5735960" y="4941168"/>
                <a:ext cx="2392857" cy="1368152"/>
              </a:xfrm>
              <a:prstGeom prst="rect">
                <a:avLst/>
              </a:prstGeom>
              <a:noFill/>
              <a:ln w="3810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92021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1941</TotalTime>
  <Words>1068</Words>
  <Application>Microsoft Office PowerPoint</Application>
  <PresentationFormat>와이드스크린</PresentationFormat>
  <Paragraphs>209</Paragraphs>
  <Slides>11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4" baseType="lpstr"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최현민</dc:creator>
  <cp:lastModifiedBy>최현민</cp:lastModifiedBy>
  <cp:revision>29</cp:revision>
  <dcterms:created xsi:type="dcterms:W3CDTF">2023-11-11T01:03:01Z</dcterms:created>
  <dcterms:modified xsi:type="dcterms:W3CDTF">2023-12-05T01:00:07Z</dcterms:modified>
</cp:coreProperties>
</file>

<file path=docProps/thumbnail.jpeg>
</file>